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0" r:id="rId3"/>
    <p:sldId id="337" r:id="rId4"/>
    <p:sldId id="331" r:id="rId5"/>
    <p:sldId id="318" r:id="rId6"/>
    <p:sldId id="324" r:id="rId7"/>
    <p:sldId id="314" r:id="rId8"/>
    <p:sldId id="348" r:id="rId9"/>
    <p:sldId id="332" r:id="rId10"/>
    <p:sldId id="333" r:id="rId11"/>
    <p:sldId id="343" r:id="rId12"/>
    <p:sldId id="350" r:id="rId13"/>
    <p:sldId id="338" r:id="rId14"/>
    <p:sldId id="340" r:id="rId15"/>
    <p:sldId id="351" r:id="rId16"/>
    <p:sldId id="352" r:id="rId17"/>
    <p:sldId id="353" r:id="rId18"/>
    <p:sldId id="260" r:id="rId19"/>
    <p:sldId id="334" r:id="rId20"/>
    <p:sldId id="288" r:id="rId21"/>
    <p:sldId id="289" r:id="rId22"/>
    <p:sldId id="290" r:id="rId23"/>
    <p:sldId id="291" r:id="rId24"/>
    <p:sldId id="293" r:id="rId25"/>
    <p:sldId id="354" r:id="rId26"/>
    <p:sldId id="313" r:id="rId27"/>
    <p:sldId id="305" r:id="rId28"/>
    <p:sldId id="308" r:id="rId29"/>
    <p:sldId id="309" r:id="rId30"/>
    <p:sldId id="265" r:id="rId31"/>
    <p:sldId id="278" r:id="rId32"/>
    <p:sldId id="284" r:id="rId33"/>
    <p:sldId id="303" r:id="rId34"/>
    <p:sldId id="299" r:id="rId35"/>
    <p:sldId id="263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7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35CE9E-7698-4901-9D69-FAACE7EC34F2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1BCB19-D838-46CC-B1B4-3DC8635E0217}">
      <dgm:prSet phldrT="[Текст]"/>
      <dgm:spPr/>
      <dgm:t>
        <a:bodyPr/>
        <a:lstStyle/>
        <a:p>
          <a:r>
            <a:rPr lang="ru-RU" dirty="0" smtClean="0"/>
            <a:t>1-4 </a:t>
          </a:r>
        </a:p>
        <a:p>
          <a:r>
            <a:rPr lang="ru-RU" dirty="0" smtClean="0"/>
            <a:t>классы</a:t>
          </a:r>
          <a:endParaRPr lang="ru-RU" dirty="0"/>
        </a:p>
      </dgm:t>
    </dgm:pt>
    <dgm:pt modelId="{1E2D7D33-49F8-4FC3-876E-D5907751193F}" type="parTrans" cxnId="{036760EB-4D58-43DB-9B40-CA955EDD0300}">
      <dgm:prSet/>
      <dgm:spPr/>
      <dgm:t>
        <a:bodyPr/>
        <a:lstStyle/>
        <a:p>
          <a:endParaRPr lang="ru-RU"/>
        </a:p>
      </dgm:t>
    </dgm:pt>
    <dgm:pt modelId="{F8548B80-B282-4538-919D-989BB613F45E}" type="sibTrans" cxnId="{036760EB-4D58-43DB-9B40-CA955EDD0300}">
      <dgm:prSet/>
      <dgm:spPr/>
      <dgm:t>
        <a:bodyPr/>
        <a:lstStyle/>
        <a:p>
          <a:endParaRPr lang="ru-RU"/>
        </a:p>
      </dgm:t>
    </dgm:pt>
    <dgm:pt modelId="{5D0C0C2D-E6C2-4D13-A110-2070F373FEE9}">
      <dgm:prSet phldrT="[Текст]"/>
      <dgm:spPr/>
      <dgm:t>
        <a:bodyPr/>
        <a:lstStyle/>
        <a:p>
          <a:r>
            <a:rPr lang="ru-RU" dirty="0" smtClean="0"/>
            <a:t>1-4 </a:t>
          </a:r>
        </a:p>
        <a:p>
          <a:r>
            <a:rPr lang="ru-RU" dirty="0" smtClean="0"/>
            <a:t>классы</a:t>
          </a:r>
          <a:endParaRPr lang="ru-RU" dirty="0"/>
        </a:p>
      </dgm:t>
    </dgm:pt>
    <dgm:pt modelId="{D80D10EC-4434-41D2-A53D-D551BAAC774A}" type="parTrans" cxnId="{783C87CD-867F-46AC-9F12-BF838F921CFE}">
      <dgm:prSet/>
      <dgm:spPr/>
      <dgm:t>
        <a:bodyPr/>
        <a:lstStyle/>
        <a:p>
          <a:endParaRPr lang="ru-RU"/>
        </a:p>
      </dgm:t>
    </dgm:pt>
    <dgm:pt modelId="{C31E10DB-2202-4D88-907F-92D248ECF6ED}" type="sibTrans" cxnId="{783C87CD-867F-46AC-9F12-BF838F921CFE}">
      <dgm:prSet/>
      <dgm:spPr/>
      <dgm:t>
        <a:bodyPr/>
        <a:lstStyle/>
        <a:p>
          <a:endParaRPr lang="ru-RU"/>
        </a:p>
      </dgm:t>
    </dgm:pt>
    <dgm:pt modelId="{225751AF-2B17-470D-8F39-413A95539F7C}">
      <dgm:prSet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pPr algn="ctr"/>
          <a:r>
            <a:rPr lang="ru-RU" dirty="0" smtClean="0"/>
            <a:t>«Мы славяне»</a:t>
          </a:r>
          <a:endParaRPr lang="ru-RU" dirty="0"/>
        </a:p>
      </dgm:t>
    </dgm:pt>
    <dgm:pt modelId="{027B8D53-D290-4B72-B1B6-A9D7CA6C5750}" type="parTrans" cxnId="{B6B8D06B-E9D0-46AF-8F3A-716C8E9FB0AB}">
      <dgm:prSet/>
      <dgm:spPr/>
      <dgm:t>
        <a:bodyPr/>
        <a:lstStyle/>
        <a:p>
          <a:endParaRPr lang="ru-RU"/>
        </a:p>
      </dgm:t>
    </dgm:pt>
    <dgm:pt modelId="{96854427-C612-4915-9272-AEF81B09C634}" type="sibTrans" cxnId="{B6B8D06B-E9D0-46AF-8F3A-716C8E9FB0AB}">
      <dgm:prSet/>
      <dgm:spPr/>
      <dgm:t>
        <a:bodyPr/>
        <a:lstStyle/>
        <a:p>
          <a:endParaRPr lang="ru-RU"/>
        </a:p>
      </dgm:t>
    </dgm:pt>
    <dgm:pt modelId="{56284786-4B34-419E-A014-8433352776E0}">
      <dgm:prSet/>
      <dgm:spPr>
        <a:solidFill>
          <a:srgbClr val="92D050">
            <a:alpha val="90000"/>
          </a:srgbClr>
        </a:solidFill>
      </dgm:spPr>
      <dgm:t>
        <a:bodyPr/>
        <a:lstStyle/>
        <a:p>
          <a:pPr algn="ctr"/>
          <a:r>
            <a:rPr lang="ru-RU" dirty="0" smtClean="0"/>
            <a:t>Художественный труд</a:t>
          </a:r>
          <a:endParaRPr lang="ru-RU" dirty="0"/>
        </a:p>
      </dgm:t>
    </dgm:pt>
    <dgm:pt modelId="{982939D5-8C9A-4DF7-9A75-49025F10068B}" type="parTrans" cxnId="{06CFB8CC-7027-4AD8-AB50-3057B9FB1F1C}">
      <dgm:prSet/>
      <dgm:spPr/>
      <dgm:t>
        <a:bodyPr/>
        <a:lstStyle/>
        <a:p>
          <a:endParaRPr lang="ru-RU"/>
        </a:p>
      </dgm:t>
    </dgm:pt>
    <dgm:pt modelId="{E8B5C475-77AE-4592-A67F-14C87469E804}" type="sibTrans" cxnId="{06CFB8CC-7027-4AD8-AB50-3057B9FB1F1C}">
      <dgm:prSet/>
      <dgm:spPr/>
      <dgm:t>
        <a:bodyPr/>
        <a:lstStyle/>
        <a:p>
          <a:endParaRPr lang="ru-RU"/>
        </a:p>
      </dgm:t>
    </dgm:pt>
    <dgm:pt modelId="{E1B5774E-8DC7-4392-BE2C-785495CF1D1E}">
      <dgm:prSet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pPr algn="ctr"/>
          <a:r>
            <a:rPr lang="ru-RU" dirty="0" smtClean="0"/>
            <a:t>Наглядная геометрия</a:t>
          </a:r>
          <a:endParaRPr lang="ru-RU" dirty="0"/>
        </a:p>
      </dgm:t>
    </dgm:pt>
    <dgm:pt modelId="{4C905FFA-DABF-4510-B2EC-8562E9EC78C3}" type="parTrans" cxnId="{B855B509-CF81-4857-B5F0-D633338C60B6}">
      <dgm:prSet/>
      <dgm:spPr/>
      <dgm:t>
        <a:bodyPr/>
        <a:lstStyle/>
        <a:p>
          <a:endParaRPr lang="ru-RU"/>
        </a:p>
      </dgm:t>
    </dgm:pt>
    <dgm:pt modelId="{9C68ABB4-E839-44DA-AC34-A8CC332D1B02}" type="sibTrans" cxnId="{B855B509-CF81-4857-B5F0-D633338C60B6}">
      <dgm:prSet/>
      <dgm:spPr/>
      <dgm:t>
        <a:bodyPr/>
        <a:lstStyle/>
        <a:p>
          <a:endParaRPr lang="ru-RU"/>
        </a:p>
      </dgm:t>
    </dgm:pt>
    <dgm:pt modelId="{AA9D3C9E-2761-46A4-8574-9AEBBE79EC51}">
      <dgm:prSet phldrT="[Текст]"/>
      <dgm:spPr/>
      <dgm:t>
        <a:bodyPr/>
        <a:lstStyle/>
        <a:p>
          <a:r>
            <a:rPr lang="ru-RU" dirty="0" smtClean="0"/>
            <a:t>1-4 </a:t>
          </a:r>
        </a:p>
        <a:p>
          <a:r>
            <a:rPr lang="ru-RU" dirty="0" smtClean="0"/>
            <a:t>классы</a:t>
          </a:r>
          <a:endParaRPr lang="ru-RU" dirty="0"/>
        </a:p>
      </dgm:t>
    </dgm:pt>
    <dgm:pt modelId="{DFC91D9A-185A-4AEB-9AAB-6F3B7531C2D4}" type="sibTrans" cxnId="{C1B5D0D5-DC25-41E0-9F9E-3833FF6A5788}">
      <dgm:prSet/>
      <dgm:spPr/>
      <dgm:t>
        <a:bodyPr/>
        <a:lstStyle/>
        <a:p>
          <a:endParaRPr lang="ru-RU"/>
        </a:p>
      </dgm:t>
    </dgm:pt>
    <dgm:pt modelId="{06D82233-3314-4BA5-BD5D-12378AC8B80C}" type="parTrans" cxnId="{C1B5D0D5-DC25-41E0-9F9E-3833FF6A5788}">
      <dgm:prSet/>
      <dgm:spPr/>
      <dgm:t>
        <a:bodyPr/>
        <a:lstStyle/>
        <a:p>
          <a:endParaRPr lang="ru-RU"/>
        </a:p>
      </dgm:t>
    </dgm:pt>
    <dgm:pt modelId="{E4DE3FB0-9473-4D89-818B-EA22CD4D5D08}">
      <dgm:prSet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pPr algn="ctr"/>
          <a:endParaRPr lang="ru-RU" dirty="0"/>
        </a:p>
      </dgm:t>
    </dgm:pt>
    <dgm:pt modelId="{32290C5D-8C73-4A91-9277-D07CE6B1F39C}" type="parTrans" cxnId="{555868F2-3352-4011-8478-137946FCEDA5}">
      <dgm:prSet/>
      <dgm:spPr/>
      <dgm:t>
        <a:bodyPr/>
        <a:lstStyle/>
        <a:p>
          <a:endParaRPr lang="ru-RU"/>
        </a:p>
      </dgm:t>
    </dgm:pt>
    <dgm:pt modelId="{8E386527-5729-4B95-8331-C25C5C696F7C}" type="sibTrans" cxnId="{555868F2-3352-4011-8478-137946FCEDA5}">
      <dgm:prSet/>
      <dgm:spPr/>
      <dgm:t>
        <a:bodyPr/>
        <a:lstStyle/>
        <a:p>
          <a:endParaRPr lang="ru-RU"/>
        </a:p>
      </dgm:t>
    </dgm:pt>
    <dgm:pt modelId="{02E70CBF-87AC-48A5-B3C4-7B864460B3EC}">
      <dgm:prSet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pPr algn="ctr"/>
          <a:endParaRPr lang="ru-RU" dirty="0"/>
        </a:p>
      </dgm:t>
    </dgm:pt>
    <dgm:pt modelId="{50C6F28F-0523-4D97-ACF3-F6D2CA55E727}" type="parTrans" cxnId="{B9531A14-4273-44A8-9C45-5947795171C3}">
      <dgm:prSet/>
      <dgm:spPr/>
      <dgm:t>
        <a:bodyPr/>
        <a:lstStyle/>
        <a:p>
          <a:endParaRPr lang="ru-RU"/>
        </a:p>
      </dgm:t>
    </dgm:pt>
    <dgm:pt modelId="{54D39E99-F319-448F-B7C8-9E670F92F04D}" type="sibTrans" cxnId="{B9531A14-4273-44A8-9C45-5947795171C3}">
      <dgm:prSet/>
      <dgm:spPr/>
      <dgm:t>
        <a:bodyPr/>
        <a:lstStyle/>
        <a:p>
          <a:endParaRPr lang="ru-RU"/>
        </a:p>
      </dgm:t>
    </dgm:pt>
    <dgm:pt modelId="{A49E4E9E-77F7-4B19-86AF-5E02F3E287FE}">
      <dgm:prSet/>
      <dgm:spPr>
        <a:solidFill>
          <a:srgbClr val="92D050">
            <a:alpha val="90000"/>
          </a:srgbClr>
        </a:solidFill>
      </dgm:spPr>
      <dgm:t>
        <a:bodyPr/>
        <a:lstStyle/>
        <a:p>
          <a:pPr algn="ctr"/>
          <a:endParaRPr lang="ru-RU" dirty="0"/>
        </a:p>
      </dgm:t>
    </dgm:pt>
    <dgm:pt modelId="{406E703A-F9D3-4E97-86F8-6954A58C8E15}" type="parTrans" cxnId="{9BA77274-FA3C-4E31-869E-F0376F6A0E42}">
      <dgm:prSet/>
      <dgm:spPr/>
      <dgm:t>
        <a:bodyPr/>
        <a:lstStyle/>
        <a:p>
          <a:endParaRPr lang="ru-RU"/>
        </a:p>
      </dgm:t>
    </dgm:pt>
    <dgm:pt modelId="{00AB65B8-AA15-4A0C-856A-32BB7925BD69}" type="sibTrans" cxnId="{9BA77274-FA3C-4E31-869E-F0376F6A0E42}">
      <dgm:prSet/>
      <dgm:spPr/>
      <dgm:t>
        <a:bodyPr/>
        <a:lstStyle/>
        <a:p>
          <a:endParaRPr lang="ru-RU"/>
        </a:p>
      </dgm:t>
    </dgm:pt>
    <dgm:pt modelId="{1EA7C414-9C81-440F-970F-3552C7D049F0}" type="pres">
      <dgm:prSet presAssocID="{4535CE9E-7698-4901-9D69-FAACE7EC34F2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07FFB0-273F-40F3-B4B8-FC78BEA1FF60}" type="pres">
      <dgm:prSet presAssocID="{CE1BCB19-D838-46CC-B1B4-3DC8635E0217}" presName="compNode" presStyleCnt="0"/>
      <dgm:spPr/>
    </dgm:pt>
    <dgm:pt modelId="{F95CB789-8B6F-432B-8E65-0FE6104A6314}" type="pres">
      <dgm:prSet presAssocID="{CE1BCB19-D838-46CC-B1B4-3DC8635E0217}" presName="childRect" presStyleLbl="bgAcc1" presStyleIdx="0" presStyleCnt="3" custLinFactNeighborX="14038" custLinFactNeighborY="8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B0FD10-3F84-41D9-AC6C-9A5B65D8BF9A}" type="pres">
      <dgm:prSet presAssocID="{CE1BCB19-D838-46CC-B1B4-3DC8635E021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2BBDD-CB53-4C0F-BC56-BBBCE8909014}" type="pres">
      <dgm:prSet presAssocID="{CE1BCB19-D838-46CC-B1B4-3DC8635E0217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0C2031E0-E111-49CA-8621-ED646CAF5248}" type="pres">
      <dgm:prSet presAssocID="{CE1BCB19-D838-46CC-B1B4-3DC8635E0217}" presName="adorn" presStyleLbl="fgAccFollowNode1" presStyleIdx="0" presStyleCnt="3" custScaleX="251630" custScaleY="246567" custLinFactNeighborX="2369" custLinFactNeighborY="56916"/>
      <dgm:spPr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ru-RU"/>
        </a:p>
      </dgm:t>
    </dgm:pt>
    <dgm:pt modelId="{CF6E61D9-F2E2-4FE8-96A2-E25A693E8D55}" type="pres">
      <dgm:prSet presAssocID="{F8548B80-B282-4538-919D-989BB613F45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F3907DE-4570-49EA-91BC-ABC9BECF9872}" type="pres">
      <dgm:prSet presAssocID="{5D0C0C2D-E6C2-4D13-A110-2070F373FEE9}" presName="compNode" presStyleCnt="0"/>
      <dgm:spPr/>
    </dgm:pt>
    <dgm:pt modelId="{20E9200B-DC56-4C6B-8A12-0DB2FE53AE2D}" type="pres">
      <dgm:prSet presAssocID="{5D0C0C2D-E6C2-4D13-A110-2070F373FEE9}" presName="childRect" presStyleLbl="bgAcc1" presStyleIdx="1" presStyleCnt="3" custLinFactNeighborX="16173" custLinFactNeighborY="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B5DD47-5FE1-4E6F-A60E-8C6161B88E90}" type="pres">
      <dgm:prSet presAssocID="{5D0C0C2D-E6C2-4D13-A110-2070F373FEE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CEC6EA-57BC-4ABA-8D81-2D2F9C7A16C4}" type="pres">
      <dgm:prSet presAssocID="{5D0C0C2D-E6C2-4D13-A110-2070F373FEE9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BE8B4A40-A435-49A7-BCCA-B5D072278473}" type="pres">
      <dgm:prSet presAssocID="{5D0C0C2D-E6C2-4D13-A110-2070F373FEE9}" presName="adorn" presStyleLbl="fgAccFollowNode1" presStyleIdx="1" presStyleCnt="3" custScaleX="248449" custScaleY="250499" custLinFactNeighborX="-16345" custLinFactNeighborY="55196"/>
      <dgm:spPr>
        <a:prstGeom prst="rect">
          <a:avLst/>
        </a:prstGeom>
        <a:blipFill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ru-RU"/>
        </a:p>
      </dgm:t>
    </dgm:pt>
    <dgm:pt modelId="{EC6BD85F-568E-446B-AB74-700C9C81C876}" type="pres">
      <dgm:prSet presAssocID="{C31E10DB-2202-4D88-907F-92D248ECF6E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35BA095-DDBD-421D-98D4-3AFE836DD56F}" type="pres">
      <dgm:prSet presAssocID="{AA9D3C9E-2761-46A4-8574-9AEBBE79EC51}" presName="compNode" presStyleCnt="0"/>
      <dgm:spPr/>
    </dgm:pt>
    <dgm:pt modelId="{0D4018BF-640D-474C-85FD-4680B73866BA}" type="pres">
      <dgm:prSet presAssocID="{AA9D3C9E-2761-46A4-8574-9AEBBE79EC51}" presName="childRect" presStyleLbl="bgAcc1" presStyleIdx="2" presStyleCnt="3" custLinFactNeighborX="16183" custLinFactNeighborY="2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962870-A161-419B-9826-FB529CE599F6}" type="pres">
      <dgm:prSet presAssocID="{AA9D3C9E-2761-46A4-8574-9AEBBE79EC5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381C8D-6FD2-48A1-8EBB-2364BA0EC74B}" type="pres">
      <dgm:prSet presAssocID="{AA9D3C9E-2761-46A4-8574-9AEBBE79EC51}" presName="parentRect" presStyleLbl="alignNode1" presStyleIdx="2" presStyleCnt="3" custLinFactNeighborX="-1525" custLinFactNeighborY="0"/>
      <dgm:spPr/>
      <dgm:t>
        <a:bodyPr/>
        <a:lstStyle/>
        <a:p>
          <a:endParaRPr lang="ru-RU"/>
        </a:p>
      </dgm:t>
    </dgm:pt>
    <dgm:pt modelId="{DED256CE-82B8-4AAF-A400-7C6AEAD3C33E}" type="pres">
      <dgm:prSet presAssocID="{AA9D3C9E-2761-46A4-8574-9AEBBE79EC51}" presName="adorn" presStyleLbl="fgAccFollowNode1" presStyleIdx="2" presStyleCnt="3" custScaleX="249926" custScaleY="253121" custLinFactNeighborX="-17262" custLinFactNeighborY="62203"/>
      <dgm:spPr>
        <a:prstGeom prst="rect">
          <a:avLst/>
        </a:prstGeom>
        <a:blipFill>
          <a:blip xmlns:r="http://schemas.openxmlformats.org/officeDocument/2006/relationships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ru-RU"/>
        </a:p>
      </dgm:t>
    </dgm:pt>
  </dgm:ptLst>
  <dgm:cxnLst>
    <dgm:cxn modelId="{036760EB-4D58-43DB-9B40-CA955EDD0300}" srcId="{4535CE9E-7698-4901-9D69-FAACE7EC34F2}" destId="{CE1BCB19-D838-46CC-B1B4-3DC8635E0217}" srcOrd="0" destOrd="0" parTransId="{1E2D7D33-49F8-4FC3-876E-D5907751193F}" sibTransId="{F8548B80-B282-4538-919D-989BB613F45E}"/>
    <dgm:cxn modelId="{16B4C599-B079-46CA-A5C5-B71F8B7C7909}" type="presOf" srcId="{AA9D3C9E-2761-46A4-8574-9AEBBE79EC51}" destId="{FB381C8D-6FD2-48A1-8EBB-2364BA0EC74B}" srcOrd="1" destOrd="0" presId="urn:microsoft.com/office/officeart/2005/8/layout/bList2"/>
    <dgm:cxn modelId="{B6B8D06B-E9D0-46AF-8F3A-716C8E9FB0AB}" srcId="{CE1BCB19-D838-46CC-B1B4-3DC8635E0217}" destId="{225751AF-2B17-470D-8F39-413A95539F7C}" srcOrd="1" destOrd="0" parTransId="{027B8D53-D290-4B72-B1B6-A9D7CA6C5750}" sibTransId="{96854427-C612-4915-9272-AEF81B09C634}"/>
    <dgm:cxn modelId="{51CA7579-D003-4295-82FD-D072BBFF593A}" type="presOf" srcId="{C31E10DB-2202-4D88-907F-92D248ECF6ED}" destId="{EC6BD85F-568E-446B-AB74-700C9C81C876}" srcOrd="0" destOrd="0" presId="urn:microsoft.com/office/officeart/2005/8/layout/bList2"/>
    <dgm:cxn modelId="{9BA77274-FA3C-4E31-869E-F0376F6A0E42}" srcId="{5D0C0C2D-E6C2-4D13-A110-2070F373FEE9}" destId="{A49E4E9E-77F7-4B19-86AF-5E02F3E287FE}" srcOrd="0" destOrd="0" parTransId="{406E703A-F9D3-4E97-86F8-6954A58C8E15}" sibTransId="{00AB65B8-AA15-4A0C-856A-32BB7925BD69}"/>
    <dgm:cxn modelId="{555868F2-3352-4011-8478-137946FCEDA5}" srcId="{AA9D3C9E-2761-46A4-8574-9AEBBE79EC51}" destId="{E4DE3FB0-9473-4D89-818B-EA22CD4D5D08}" srcOrd="0" destOrd="0" parTransId="{32290C5D-8C73-4A91-9277-D07CE6B1F39C}" sibTransId="{8E386527-5729-4B95-8331-C25C5C696F7C}"/>
    <dgm:cxn modelId="{C1B5D0D5-DC25-41E0-9F9E-3833FF6A5788}" srcId="{4535CE9E-7698-4901-9D69-FAACE7EC34F2}" destId="{AA9D3C9E-2761-46A4-8574-9AEBBE79EC51}" srcOrd="2" destOrd="0" parTransId="{06D82233-3314-4BA5-BD5D-12378AC8B80C}" sibTransId="{DFC91D9A-185A-4AEB-9AAB-6F3B7531C2D4}"/>
    <dgm:cxn modelId="{EF7603D2-34CF-4F22-AAF5-FDC9CB80DDFB}" type="presOf" srcId="{A49E4E9E-77F7-4B19-86AF-5E02F3E287FE}" destId="{20E9200B-DC56-4C6B-8A12-0DB2FE53AE2D}" srcOrd="0" destOrd="0" presId="urn:microsoft.com/office/officeart/2005/8/layout/bList2"/>
    <dgm:cxn modelId="{4E15E5C2-90CA-48F0-8D0E-C01C40C3A7F2}" type="presOf" srcId="{5D0C0C2D-E6C2-4D13-A110-2070F373FEE9}" destId="{71B5DD47-5FE1-4E6F-A60E-8C6161B88E90}" srcOrd="0" destOrd="0" presId="urn:microsoft.com/office/officeart/2005/8/layout/bList2"/>
    <dgm:cxn modelId="{833C0713-FE6E-4AB9-B2C2-461E2237A2DF}" type="presOf" srcId="{56284786-4B34-419E-A014-8433352776E0}" destId="{20E9200B-DC56-4C6B-8A12-0DB2FE53AE2D}" srcOrd="0" destOrd="1" presId="urn:microsoft.com/office/officeart/2005/8/layout/bList2"/>
    <dgm:cxn modelId="{06CFB8CC-7027-4AD8-AB50-3057B9FB1F1C}" srcId="{5D0C0C2D-E6C2-4D13-A110-2070F373FEE9}" destId="{56284786-4B34-419E-A014-8433352776E0}" srcOrd="1" destOrd="0" parTransId="{982939D5-8C9A-4DF7-9A75-49025F10068B}" sibTransId="{E8B5C475-77AE-4592-A67F-14C87469E804}"/>
    <dgm:cxn modelId="{B855B509-CF81-4857-B5F0-D633338C60B6}" srcId="{AA9D3C9E-2761-46A4-8574-9AEBBE79EC51}" destId="{E1B5774E-8DC7-4392-BE2C-785495CF1D1E}" srcOrd="1" destOrd="0" parTransId="{4C905FFA-DABF-4510-B2EC-8562E9EC78C3}" sibTransId="{9C68ABB4-E839-44DA-AC34-A8CC332D1B02}"/>
    <dgm:cxn modelId="{B9531A14-4273-44A8-9C45-5947795171C3}" srcId="{CE1BCB19-D838-46CC-B1B4-3DC8635E0217}" destId="{02E70CBF-87AC-48A5-B3C4-7B864460B3EC}" srcOrd="0" destOrd="0" parTransId="{50C6F28F-0523-4D97-ACF3-F6D2CA55E727}" sibTransId="{54D39E99-F319-448F-B7C8-9E670F92F04D}"/>
    <dgm:cxn modelId="{49D30679-78C4-464F-841F-95FF574EF55C}" type="presOf" srcId="{F8548B80-B282-4538-919D-989BB613F45E}" destId="{CF6E61D9-F2E2-4FE8-96A2-E25A693E8D55}" srcOrd="0" destOrd="0" presId="urn:microsoft.com/office/officeart/2005/8/layout/bList2"/>
    <dgm:cxn modelId="{BE2446D1-F88F-434D-943E-865A521A90F6}" type="presOf" srcId="{E4DE3FB0-9473-4D89-818B-EA22CD4D5D08}" destId="{0D4018BF-640D-474C-85FD-4680B73866BA}" srcOrd="0" destOrd="0" presId="urn:microsoft.com/office/officeart/2005/8/layout/bList2"/>
    <dgm:cxn modelId="{54DAD930-386A-488B-881C-2AC04D1ED6F6}" type="presOf" srcId="{AA9D3C9E-2761-46A4-8574-9AEBBE79EC51}" destId="{48962870-A161-419B-9826-FB529CE599F6}" srcOrd="0" destOrd="0" presId="urn:microsoft.com/office/officeart/2005/8/layout/bList2"/>
    <dgm:cxn modelId="{C7077B21-004C-4280-B193-7F871E48D9B4}" type="presOf" srcId="{E1B5774E-8DC7-4392-BE2C-785495CF1D1E}" destId="{0D4018BF-640D-474C-85FD-4680B73866BA}" srcOrd="0" destOrd="1" presId="urn:microsoft.com/office/officeart/2005/8/layout/bList2"/>
    <dgm:cxn modelId="{DB767F10-971F-4265-B0C8-20C7606C176B}" type="presOf" srcId="{5D0C0C2D-E6C2-4D13-A110-2070F373FEE9}" destId="{F6CEC6EA-57BC-4ABA-8D81-2D2F9C7A16C4}" srcOrd="1" destOrd="0" presId="urn:microsoft.com/office/officeart/2005/8/layout/bList2"/>
    <dgm:cxn modelId="{783C87CD-867F-46AC-9F12-BF838F921CFE}" srcId="{4535CE9E-7698-4901-9D69-FAACE7EC34F2}" destId="{5D0C0C2D-E6C2-4D13-A110-2070F373FEE9}" srcOrd="1" destOrd="0" parTransId="{D80D10EC-4434-41D2-A53D-D551BAAC774A}" sibTransId="{C31E10DB-2202-4D88-907F-92D248ECF6ED}"/>
    <dgm:cxn modelId="{CCCC1624-5884-4804-916D-ABA94001537D}" type="presOf" srcId="{4535CE9E-7698-4901-9D69-FAACE7EC34F2}" destId="{1EA7C414-9C81-440F-970F-3552C7D049F0}" srcOrd="0" destOrd="0" presId="urn:microsoft.com/office/officeart/2005/8/layout/bList2"/>
    <dgm:cxn modelId="{BFE3C615-388C-4769-B7DF-B44251E6323F}" type="presOf" srcId="{225751AF-2B17-470D-8F39-413A95539F7C}" destId="{F95CB789-8B6F-432B-8E65-0FE6104A6314}" srcOrd="0" destOrd="1" presId="urn:microsoft.com/office/officeart/2005/8/layout/bList2"/>
    <dgm:cxn modelId="{A5322E04-750B-4CC3-9C0A-0BD4B743ABBE}" type="presOf" srcId="{02E70CBF-87AC-48A5-B3C4-7B864460B3EC}" destId="{F95CB789-8B6F-432B-8E65-0FE6104A6314}" srcOrd="0" destOrd="0" presId="urn:microsoft.com/office/officeart/2005/8/layout/bList2"/>
    <dgm:cxn modelId="{B2B50AF3-EFD2-47BB-8396-613FCA319D27}" type="presOf" srcId="{CE1BCB19-D838-46CC-B1B4-3DC8635E0217}" destId="{83B0FD10-3F84-41D9-AC6C-9A5B65D8BF9A}" srcOrd="0" destOrd="0" presId="urn:microsoft.com/office/officeart/2005/8/layout/bList2"/>
    <dgm:cxn modelId="{3CAB1C6B-2031-40BA-83F2-8F195FEAC201}" type="presOf" srcId="{CE1BCB19-D838-46CC-B1B4-3DC8635E0217}" destId="{0962BBDD-CB53-4C0F-BC56-BBBCE8909014}" srcOrd="1" destOrd="0" presId="urn:microsoft.com/office/officeart/2005/8/layout/bList2"/>
    <dgm:cxn modelId="{1959FE8E-736B-4FD8-BEAF-3026B806FFD9}" type="presParOf" srcId="{1EA7C414-9C81-440F-970F-3552C7D049F0}" destId="{B307FFB0-273F-40F3-B4B8-FC78BEA1FF60}" srcOrd="0" destOrd="0" presId="urn:microsoft.com/office/officeart/2005/8/layout/bList2"/>
    <dgm:cxn modelId="{D23E21AB-803F-496D-9518-8AB777438326}" type="presParOf" srcId="{B307FFB0-273F-40F3-B4B8-FC78BEA1FF60}" destId="{F95CB789-8B6F-432B-8E65-0FE6104A6314}" srcOrd="0" destOrd="0" presId="urn:microsoft.com/office/officeart/2005/8/layout/bList2"/>
    <dgm:cxn modelId="{0681798F-F5C5-42FF-ABC8-0684ED8963F7}" type="presParOf" srcId="{B307FFB0-273F-40F3-B4B8-FC78BEA1FF60}" destId="{83B0FD10-3F84-41D9-AC6C-9A5B65D8BF9A}" srcOrd="1" destOrd="0" presId="urn:microsoft.com/office/officeart/2005/8/layout/bList2"/>
    <dgm:cxn modelId="{2E69E1BC-5D95-441A-92BE-46524A77C680}" type="presParOf" srcId="{B307FFB0-273F-40F3-B4B8-FC78BEA1FF60}" destId="{0962BBDD-CB53-4C0F-BC56-BBBCE8909014}" srcOrd="2" destOrd="0" presId="urn:microsoft.com/office/officeart/2005/8/layout/bList2"/>
    <dgm:cxn modelId="{98155125-B65D-4BAE-A51B-8D3BAA6B9623}" type="presParOf" srcId="{B307FFB0-273F-40F3-B4B8-FC78BEA1FF60}" destId="{0C2031E0-E111-49CA-8621-ED646CAF5248}" srcOrd="3" destOrd="0" presId="urn:microsoft.com/office/officeart/2005/8/layout/bList2"/>
    <dgm:cxn modelId="{B4B3C0C2-FF47-4053-80C9-1F02C84E3D1B}" type="presParOf" srcId="{1EA7C414-9C81-440F-970F-3552C7D049F0}" destId="{CF6E61D9-F2E2-4FE8-96A2-E25A693E8D55}" srcOrd="1" destOrd="0" presId="urn:microsoft.com/office/officeart/2005/8/layout/bList2"/>
    <dgm:cxn modelId="{595FE7DB-8E80-429B-8A24-FAF3D1A42205}" type="presParOf" srcId="{1EA7C414-9C81-440F-970F-3552C7D049F0}" destId="{5F3907DE-4570-49EA-91BC-ABC9BECF9872}" srcOrd="2" destOrd="0" presId="urn:microsoft.com/office/officeart/2005/8/layout/bList2"/>
    <dgm:cxn modelId="{7A48D6DE-E57D-4592-85FA-1F8015929940}" type="presParOf" srcId="{5F3907DE-4570-49EA-91BC-ABC9BECF9872}" destId="{20E9200B-DC56-4C6B-8A12-0DB2FE53AE2D}" srcOrd="0" destOrd="0" presId="urn:microsoft.com/office/officeart/2005/8/layout/bList2"/>
    <dgm:cxn modelId="{4AC97A96-77F7-4461-A43B-3BCF75764660}" type="presParOf" srcId="{5F3907DE-4570-49EA-91BC-ABC9BECF9872}" destId="{71B5DD47-5FE1-4E6F-A60E-8C6161B88E90}" srcOrd="1" destOrd="0" presId="urn:microsoft.com/office/officeart/2005/8/layout/bList2"/>
    <dgm:cxn modelId="{3B28D973-74E1-434F-AFB7-2964F51E829E}" type="presParOf" srcId="{5F3907DE-4570-49EA-91BC-ABC9BECF9872}" destId="{F6CEC6EA-57BC-4ABA-8D81-2D2F9C7A16C4}" srcOrd="2" destOrd="0" presId="urn:microsoft.com/office/officeart/2005/8/layout/bList2"/>
    <dgm:cxn modelId="{9DDE1B4F-BD86-4339-8C2D-8AF410BC35CD}" type="presParOf" srcId="{5F3907DE-4570-49EA-91BC-ABC9BECF9872}" destId="{BE8B4A40-A435-49A7-BCCA-B5D072278473}" srcOrd="3" destOrd="0" presId="urn:microsoft.com/office/officeart/2005/8/layout/bList2"/>
    <dgm:cxn modelId="{402CAD05-7CB2-4225-BB88-4B2CBEE6B13B}" type="presParOf" srcId="{1EA7C414-9C81-440F-970F-3552C7D049F0}" destId="{EC6BD85F-568E-446B-AB74-700C9C81C876}" srcOrd="3" destOrd="0" presId="urn:microsoft.com/office/officeart/2005/8/layout/bList2"/>
    <dgm:cxn modelId="{37038FCE-1D47-4C98-9C36-0D859C7C8E5D}" type="presParOf" srcId="{1EA7C414-9C81-440F-970F-3552C7D049F0}" destId="{C35BA095-DDBD-421D-98D4-3AFE836DD56F}" srcOrd="4" destOrd="0" presId="urn:microsoft.com/office/officeart/2005/8/layout/bList2"/>
    <dgm:cxn modelId="{917F73D1-0A6E-4973-918B-66A45C6BE64E}" type="presParOf" srcId="{C35BA095-DDBD-421D-98D4-3AFE836DD56F}" destId="{0D4018BF-640D-474C-85FD-4680B73866BA}" srcOrd="0" destOrd="0" presId="urn:microsoft.com/office/officeart/2005/8/layout/bList2"/>
    <dgm:cxn modelId="{483CDCDA-8168-4E04-8CA5-0BE92BBCC100}" type="presParOf" srcId="{C35BA095-DDBD-421D-98D4-3AFE836DD56F}" destId="{48962870-A161-419B-9826-FB529CE599F6}" srcOrd="1" destOrd="0" presId="urn:microsoft.com/office/officeart/2005/8/layout/bList2"/>
    <dgm:cxn modelId="{8518A81E-857F-4BAC-A5ED-4DA3D4C04D27}" type="presParOf" srcId="{C35BA095-DDBD-421D-98D4-3AFE836DD56F}" destId="{FB381C8D-6FD2-48A1-8EBB-2364BA0EC74B}" srcOrd="2" destOrd="0" presId="urn:microsoft.com/office/officeart/2005/8/layout/bList2"/>
    <dgm:cxn modelId="{D11B1CC3-6B01-4B45-B73A-6B7F7B317CE5}" type="presParOf" srcId="{C35BA095-DDBD-421D-98D4-3AFE836DD56F}" destId="{DED256CE-82B8-4AAF-A400-7C6AEAD3C33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CB789-8B6F-432B-8E65-0FE6104A6314}">
      <dsp:nvSpPr>
        <dsp:cNvPr id="0" name=""/>
        <dsp:cNvSpPr/>
      </dsp:nvSpPr>
      <dsp:spPr>
        <a:xfrm>
          <a:off x="381263" y="1007006"/>
          <a:ext cx="2681150" cy="2001422"/>
        </a:xfrm>
        <a:prstGeom prst="round2SameRect">
          <a:avLst>
            <a:gd name="adj1" fmla="val 8000"/>
            <a:gd name="adj2" fmla="val 0"/>
          </a:avLst>
        </a:prstGeom>
        <a:solidFill>
          <a:schemeClr val="accent4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95250" rIns="31750" bIns="31750" numCol="1" spcCol="1270" anchor="t" anchorCtr="0">
          <a:noAutofit/>
        </a:bodyPr>
        <a:lstStyle/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500" kern="1200" dirty="0"/>
        </a:p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«Мы славяне»</a:t>
          </a:r>
          <a:endParaRPr lang="ru-RU" sz="2500" kern="1200" dirty="0"/>
        </a:p>
      </dsp:txBody>
      <dsp:txXfrm>
        <a:off x="428159" y="1053902"/>
        <a:ext cx="2587358" cy="1954526"/>
      </dsp:txXfrm>
    </dsp:sp>
    <dsp:sp modelId="{0962BBDD-CB53-4C0F-BC56-BBBCE8909014}">
      <dsp:nvSpPr>
        <dsp:cNvPr id="0" name=""/>
        <dsp:cNvSpPr/>
      </dsp:nvSpPr>
      <dsp:spPr>
        <a:xfrm>
          <a:off x="4883" y="2990516"/>
          <a:ext cx="2681150" cy="8606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3175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1-4 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классы</a:t>
          </a:r>
          <a:endParaRPr lang="ru-RU" sz="2500" kern="1200" dirty="0"/>
        </a:p>
      </dsp:txBody>
      <dsp:txXfrm>
        <a:off x="4883" y="2990516"/>
        <a:ext cx="1888134" cy="860611"/>
      </dsp:txXfrm>
    </dsp:sp>
    <dsp:sp modelId="{0C2031E0-E111-49CA-8621-ED646CAF5248}">
      <dsp:nvSpPr>
        <dsp:cNvPr id="0" name=""/>
        <dsp:cNvSpPr/>
      </dsp:nvSpPr>
      <dsp:spPr>
        <a:xfrm>
          <a:off x="1279644" y="2973623"/>
          <a:ext cx="2361302" cy="23137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E9200B-DC56-4C6B-8A12-0DB2FE53AE2D}">
      <dsp:nvSpPr>
        <dsp:cNvPr id="0" name=""/>
        <dsp:cNvSpPr/>
      </dsp:nvSpPr>
      <dsp:spPr>
        <a:xfrm>
          <a:off x="4284822" y="989296"/>
          <a:ext cx="2681150" cy="2001422"/>
        </a:xfrm>
        <a:prstGeom prst="round2SameRect">
          <a:avLst>
            <a:gd name="adj1" fmla="val 8000"/>
            <a:gd name="adj2" fmla="val 0"/>
          </a:avLst>
        </a:prstGeom>
        <a:solidFill>
          <a:srgbClr val="92D05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95250" rIns="31750" bIns="31750" numCol="1" spcCol="1270" anchor="t" anchorCtr="0">
          <a:noAutofit/>
        </a:bodyPr>
        <a:lstStyle/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500" kern="1200" dirty="0"/>
        </a:p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Художественный труд</a:t>
          </a:r>
          <a:endParaRPr lang="ru-RU" sz="2500" kern="1200" dirty="0"/>
        </a:p>
      </dsp:txBody>
      <dsp:txXfrm>
        <a:off x="4331718" y="1036192"/>
        <a:ext cx="2587358" cy="1954526"/>
      </dsp:txXfrm>
    </dsp:sp>
    <dsp:sp modelId="{F6CEC6EA-57BC-4ABA-8D81-2D2F9C7A16C4}">
      <dsp:nvSpPr>
        <dsp:cNvPr id="0" name=""/>
        <dsp:cNvSpPr/>
      </dsp:nvSpPr>
      <dsp:spPr>
        <a:xfrm>
          <a:off x="3851199" y="2981291"/>
          <a:ext cx="2681150" cy="8606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3175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1-4 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классы</a:t>
          </a:r>
          <a:endParaRPr lang="ru-RU" sz="2500" kern="1200" dirty="0"/>
        </a:p>
      </dsp:txBody>
      <dsp:txXfrm>
        <a:off x="3851199" y="2981291"/>
        <a:ext cx="1888134" cy="860611"/>
      </dsp:txXfrm>
    </dsp:sp>
    <dsp:sp modelId="{BE8B4A40-A435-49A7-BCCA-B5D072278473}">
      <dsp:nvSpPr>
        <dsp:cNvPr id="0" name=""/>
        <dsp:cNvSpPr/>
      </dsp:nvSpPr>
      <dsp:spPr>
        <a:xfrm>
          <a:off x="4965272" y="2929809"/>
          <a:ext cx="2331452" cy="235068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4018BF-640D-474C-85FD-4680B73866BA}">
      <dsp:nvSpPr>
        <dsp:cNvPr id="0" name=""/>
        <dsp:cNvSpPr/>
      </dsp:nvSpPr>
      <dsp:spPr>
        <a:xfrm>
          <a:off x="8116481" y="1018350"/>
          <a:ext cx="2681150" cy="2001422"/>
        </a:xfrm>
        <a:prstGeom prst="round2SameRect">
          <a:avLst>
            <a:gd name="adj1" fmla="val 8000"/>
            <a:gd name="adj2" fmla="val 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95250" rIns="31750" bIns="31750" numCol="1" spcCol="1270" anchor="t" anchorCtr="0">
          <a:noAutofit/>
        </a:bodyPr>
        <a:lstStyle/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500" kern="1200" dirty="0"/>
        </a:p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Наглядная геометрия</a:t>
          </a:r>
          <a:endParaRPr lang="ru-RU" sz="2500" kern="1200" dirty="0"/>
        </a:p>
      </dsp:txBody>
      <dsp:txXfrm>
        <a:off x="8163377" y="1065246"/>
        <a:ext cx="2587358" cy="1954526"/>
      </dsp:txXfrm>
    </dsp:sp>
    <dsp:sp modelId="{FB381C8D-6FD2-48A1-8EBB-2364BA0EC74B}">
      <dsp:nvSpPr>
        <dsp:cNvPr id="0" name=""/>
        <dsp:cNvSpPr/>
      </dsp:nvSpPr>
      <dsp:spPr>
        <a:xfrm>
          <a:off x="7641703" y="2975140"/>
          <a:ext cx="2681150" cy="8606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3175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1-4 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классы</a:t>
          </a:r>
          <a:endParaRPr lang="ru-RU" sz="2500" kern="1200" dirty="0"/>
        </a:p>
      </dsp:txBody>
      <dsp:txXfrm>
        <a:off x="7641703" y="2975140"/>
        <a:ext cx="1888134" cy="860611"/>
      </dsp:txXfrm>
    </dsp:sp>
    <dsp:sp modelId="{DED256CE-82B8-4AAF-A400-7C6AEAD3C33E}">
      <dsp:nvSpPr>
        <dsp:cNvPr id="0" name=""/>
        <dsp:cNvSpPr/>
      </dsp:nvSpPr>
      <dsp:spPr>
        <a:xfrm>
          <a:off x="8781128" y="2977109"/>
          <a:ext cx="2345312" cy="2375294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327DE-DEF8-43C1-984C-362F2E0814D5}" type="datetimeFigureOut">
              <a:rPr lang="ru-RU" smtClean="0"/>
              <a:t>14.08.2016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48AA-E2D8-4562-BBEC-63C3578A4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19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327DE-DEF8-43C1-984C-362F2E0814D5}" type="datetimeFigureOut">
              <a:rPr lang="ru-RU" smtClean="0"/>
              <a:t>14.08.2016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48AA-E2D8-4562-BBEC-63C3578A4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077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327DE-DEF8-43C1-984C-362F2E0814D5}" type="datetimeFigureOut">
              <a:rPr lang="ru-RU" smtClean="0"/>
              <a:t>14.08.2016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48AA-E2D8-4562-BBEC-63C3578A4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46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327DE-DEF8-43C1-984C-362F2E0814D5}" type="datetimeFigureOut">
              <a:rPr lang="ru-RU" smtClean="0"/>
              <a:t>14.08.2016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48AA-E2D8-4562-BBEC-63C3578A4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095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327DE-DEF8-43C1-984C-362F2E0814D5}" type="datetimeFigureOut">
              <a:rPr lang="ru-RU" smtClean="0"/>
              <a:t>14.08.2016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48AA-E2D8-4562-BBEC-63C3578A4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63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327DE-DEF8-43C1-984C-362F2E0814D5}" type="datetimeFigureOut">
              <a:rPr lang="ru-RU" smtClean="0"/>
              <a:t>14.08.2016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48AA-E2D8-4562-BBEC-63C3578A4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669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327DE-DEF8-43C1-984C-362F2E0814D5}" type="datetimeFigureOut">
              <a:rPr lang="ru-RU" smtClean="0"/>
              <a:t>14.08.2016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48AA-E2D8-4562-BBEC-63C3578A4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382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327DE-DEF8-43C1-984C-362F2E0814D5}" type="datetimeFigureOut">
              <a:rPr lang="ru-RU" smtClean="0"/>
              <a:t>14.08.2016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48AA-E2D8-4562-BBEC-63C3578A4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99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327DE-DEF8-43C1-984C-362F2E0814D5}" type="datetimeFigureOut">
              <a:rPr lang="ru-RU" smtClean="0"/>
              <a:t>14.08.2016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48AA-E2D8-4562-BBEC-63C3578A4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76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327DE-DEF8-43C1-984C-362F2E0814D5}" type="datetimeFigureOut">
              <a:rPr lang="ru-RU" smtClean="0"/>
              <a:t>14.08.2016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48AA-E2D8-4562-BBEC-63C3578A4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956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327DE-DEF8-43C1-984C-362F2E0814D5}" type="datetimeFigureOut">
              <a:rPr lang="ru-RU" smtClean="0"/>
              <a:t>14.08.2016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48AA-E2D8-4562-BBEC-63C3578A4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10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327DE-DEF8-43C1-984C-362F2E0814D5}" type="datetimeFigureOut">
              <a:rPr lang="ru-RU" smtClean="0"/>
              <a:t>14.08.2016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148AA-E2D8-4562-BBEC-63C3578A4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7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8.wdp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9527" y="355240"/>
            <a:ext cx="4230254" cy="615721"/>
          </a:xfrm>
        </p:spPr>
        <p:txBody>
          <a:bodyPr>
            <a:noAutofit/>
          </a:bodyPr>
          <a:lstStyle/>
          <a:p>
            <a:r>
              <a:rPr lang="ru-RU" sz="1800" dirty="0"/>
              <a:t>Реализация ФГОС в рамках интеграции общего и дополнительного образования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9527" y="1611984"/>
            <a:ext cx="4703976" cy="2377972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0070C0"/>
                </a:solidFill>
              </a:rPr>
              <a:t>Занятия обучающихся            по  курсам                                    « Наглядная геометрия»,        « Мы славяне», «Художественный труд» </a:t>
            </a:r>
          </a:p>
          <a:p>
            <a:endParaRPr lang="ru-RU" sz="2800" b="1" i="1" dirty="0">
              <a:solidFill>
                <a:srgbClr val="0070C0"/>
              </a:solidFill>
            </a:endParaRPr>
          </a:p>
          <a:p>
            <a:pPr algn="r">
              <a:lnSpc>
                <a:spcPct val="100000"/>
              </a:lnSpc>
            </a:pPr>
            <a:endParaRPr lang="ru-RU" sz="1600" dirty="0">
              <a:solidFill>
                <a:srgbClr val="0070C0"/>
              </a:solidFill>
            </a:endParaRPr>
          </a:p>
          <a:p>
            <a:pPr algn="r">
              <a:lnSpc>
                <a:spcPct val="100000"/>
              </a:lnSpc>
            </a:pPr>
            <a:endParaRPr lang="ru-RU" sz="1400" dirty="0"/>
          </a:p>
          <a:p>
            <a:pPr algn="r">
              <a:lnSpc>
                <a:spcPct val="100000"/>
              </a:lnSpc>
            </a:pPr>
            <a:endParaRPr lang="ru-RU" sz="1400" dirty="0"/>
          </a:p>
          <a:p>
            <a:pPr algn="r">
              <a:lnSpc>
                <a:spcPct val="100000"/>
              </a:lnSpc>
            </a:pPr>
            <a:r>
              <a:rPr lang="ru-RU" sz="1400" dirty="0"/>
              <a:t>  учитель высшей категории                                                      ИЗО и черчения                                                                     </a:t>
            </a:r>
            <a:r>
              <a:rPr lang="ru-RU" sz="1400" dirty="0" err="1"/>
              <a:t>Кутукова</a:t>
            </a:r>
            <a:r>
              <a:rPr lang="ru-RU" sz="1400" dirty="0"/>
              <a:t>                                                                               Людмила Витальевна </a:t>
            </a:r>
          </a:p>
          <a:p>
            <a:pPr algn="r">
              <a:lnSpc>
                <a:spcPct val="100000"/>
              </a:lnSpc>
            </a:pPr>
            <a:r>
              <a:rPr lang="ru-RU" sz="1200" b="1" dirty="0"/>
              <a:t>СЕВЕРСК 2013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068" y="600341"/>
            <a:ext cx="6375376" cy="5794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27" y="4169066"/>
            <a:ext cx="1838226" cy="222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39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264069"/>
              </p:ext>
            </p:extLst>
          </p:nvPr>
        </p:nvGraphicFramePr>
        <p:xfrm>
          <a:off x="593102" y="365122"/>
          <a:ext cx="8673445" cy="47029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8824"/>
                <a:gridCol w="6436251"/>
                <a:gridCol w="1398370"/>
              </a:tblGrid>
              <a:tr h="483290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 </a:t>
                      </a:r>
                      <a:r>
                        <a:rPr lang="ru-RU" sz="1000" dirty="0" err="1">
                          <a:effectLst/>
                        </a:rPr>
                        <a:t>п.п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76" marR="50376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Тема занятия</a:t>
                      </a:r>
                      <a:endParaRPr lang="ru-RU" sz="800" dirty="0">
                        <a:effectLst/>
                      </a:endParaRPr>
                    </a:p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76" marR="50376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Кол-во</a:t>
                      </a:r>
                      <a:r>
                        <a:rPr lang="ru-RU" sz="800" baseline="0" dirty="0" smtClean="0">
                          <a:effectLst/>
                        </a:rPr>
                        <a:t>   </a:t>
                      </a:r>
                      <a:r>
                        <a:rPr lang="ru-RU" sz="1000" dirty="0" smtClean="0">
                          <a:effectLst/>
                        </a:rPr>
                        <a:t>часов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76" marR="50376" marT="0" marB="0"/>
                </a:tc>
              </a:tr>
              <a:tr h="639347"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</a:rPr>
                        <a:t>Человеческая жизнь : от смерти к рождению.</a:t>
                      </a:r>
                    </a:p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</a:rPr>
                        <a:t>Границы во времени.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9674"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</a:rPr>
                        <a:t>Рождение.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9674"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</a:rPr>
                        <a:t>Имя.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9674"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</a:rPr>
                        <a:t>Взросление.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9674"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</a:rPr>
                        <a:t>Коса и борода.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9674"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</a:rPr>
                        <a:t>Свадьба.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9674"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</a:rPr>
                        <a:t>Звездный мост.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6062"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Arial Narrow" panose="020B0606020202030204" pitchFamily="34" charset="0"/>
                        </a:rPr>
                        <a:t>Обобщение темы «Человеческая жизнь: от смерти к рождению.</a:t>
                      </a:r>
                      <a:endParaRPr lang="ru-RU" sz="1400" b="1" i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9674"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</a:rPr>
                        <a:t>Турнир знатоков. Человеческая жизнь.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9674"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</a:rPr>
                        <a:t>Выполнение проектов.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9674"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</a:rPr>
                        <a:t>Защита проектов.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9674"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</a:rPr>
                        <a:t>                                                                   итого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876"/>
          <a:stretch/>
        </p:blipFill>
        <p:spPr>
          <a:xfrm>
            <a:off x="9282261" y="830577"/>
            <a:ext cx="2071540" cy="15919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0957" y="4851142"/>
            <a:ext cx="7541087" cy="179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75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472" y="5184742"/>
            <a:ext cx="6106584" cy="1312732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/>
              <a:t>        Урок во 2 А классе                                                     «</a:t>
            </a:r>
            <a:r>
              <a:rPr lang="ru-RU" b="1" dirty="0">
                <a:latin typeface="Arial Narrow" panose="020B0606020202030204" pitchFamily="34" charset="0"/>
              </a:rPr>
              <a:t>Мир человека: между своим и </a:t>
            </a:r>
            <a:r>
              <a:rPr lang="ru-RU" b="1" dirty="0" smtClean="0">
                <a:latin typeface="Arial Narrow" panose="020B0606020202030204" pitchFamily="34" charset="0"/>
              </a:rPr>
              <a:t>чужим.                 </a:t>
            </a:r>
            <a:r>
              <a:rPr lang="ru-RU" dirty="0" smtClean="0">
                <a:latin typeface="Arial Narrow" panose="020B0606020202030204" pitchFamily="34" charset="0"/>
              </a:rPr>
              <a:t>Домовой</a:t>
            </a:r>
            <a:r>
              <a:rPr lang="ru-RU" dirty="0">
                <a:latin typeface="Arial Narrow" panose="020B0606020202030204" pitchFamily="34" charset="0"/>
              </a:rPr>
              <a:t>. Овинник, Банник, Дворовый…</a:t>
            </a:r>
            <a:endParaRPr lang="ru-RU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 smtClean="0"/>
              <a:t>Спецкурс   « Мы славяне».</a:t>
            </a:r>
          </a:p>
          <a:p>
            <a:pPr marL="0" indent="0">
              <a:buNone/>
            </a:pPr>
            <a:endParaRPr lang="ru-RU" i="1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472" y="365127"/>
            <a:ext cx="5801784" cy="43513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4985" y="365127"/>
            <a:ext cx="4725184" cy="630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82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604" y="365127"/>
            <a:ext cx="7456129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Творческие работы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обучающихся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36" y="2072966"/>
            <a:ext cx="5951796" cy="427308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0733" y="365127"/>
            <a:ext cx="4072479" cy="598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098" y="373223"/>
            <a:ext cx="4982308" cy="56076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091" y="373223"/>
            <a:ext cx="6015100" cy="475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5112" y="425884"/>
            <a:ext cx="3426515" cy="47993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639" y="425883"/>
            <a:ext cx="3309391" cy="47993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4169" y="425883"/>
            <a:ext cx="3776391" cy="51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9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9159" y="411780"/>
            <a:ext cx="6820677" cy="4188212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>
                <a:latin typeface="Arial Narrow" panose="020B0606020202030204" pitchFamily="34" charset="0"/>
              </a:rPr>
              <a:t>Курс </a:t>
            </a:r>
            <a:r>
              <a:rPr lang="ru-RU" sz="2000" dirty="0">
                <a:latin typeface="Arial Narrow" panose="020B0606020202030204" pitchFamily="34" charset="0"/>
              </a:rPr>
              <a:t>« Наглядная  геометрия» в начальных классах </a:t>
            </a:r>
            <a:r>
              <a:rPr lang="ru-RU" sz="2000" dirty="0" smtClean="0">
                <a:latin typeface="Arial Narrow" panose="020B0606020202030204" pitchFamily="34" charset="0"/>
              </a:rPr>
              <a:t>является </a:t>
            </a:r>
            <a:r>
              <a:rPr lang="ru-RU" sz="2000" dirty="0">
                <a:latin typeface="Arial Narrow" panose="020B0606020202030204" pitchFamily="34" charset="0"/>
              </a:rPr>
              <a:t>факультативным курсом для младших школьников. </a:t>
            </a:r>
            <a:r>
              <a:rPr lang="ru-RU" sz="2000" dirty="0" smtClean="0">
                <a:latin typeface="Arial Narrow" panose="020B0606020202030204" pitchFamily="34" charset="0"/>
              </a:rPr>
              <a:t/>
            </a:r>
            <a:br>
              <a:rPr lang="ru-RU" sz="2000" dirty="0" smtClean="0">
                <a:latin typeface="Arial Narrow" panose="020B0606020202030204" pitchFamily="34" charset="0"/>
              </a:rPr>
            </a:br>
            <a:r>
              <a:rPr lang="ru-RU" sz="2000" dirty="0" smtClean="0">
                <a:latin typeface="Arial Narrow" panose="020B0606020202030204" pitchFamily="34" charset="0"/>
              </a:rPr>
              <a:t>Он </a:t>
            </a:r>
            <a:r>
              <a:rPr lang="ru-RU" sz="2000" dirty="0">
                <a:latin typeface="Arial Narrow" panose="020B0606020202030204" pitchFamily="34" charset="0"/>
              </a:rPr>
              <a:t>основывается на приоритете изучения качественных свойств геометрических фигур, что соответствует особенностям познавательной деятельности детей младшего школьного возраста. </a:t>
            </a:r>
            <a:r>
              <a:rPr lang="ru-RU" sz="2000" dirty="0" smtClean="0">
                <a:latin typeface="Arial Narrow" panose="020B0606020202030204" pitchFamily="34" charset="0"/>
              </a:rPr>
              <a:t/>
            </a:r>
            <a:br>
              <a:rPr lang="ru-RU" sz="2000" dirty="0" smtClean="0">
                <a:latin typeface="Arial Narrow" panose="020B0606020202030204" pitchFamily="34" charset="0"/>
              </a:rPr>
            </a:br>
            <a:r>
              <a:rPr lang="ru-RU" sz="2000" dirty="0" smtClean="0">
                <a:latin typeface="Arial Narrow" panose="020B0606020202030204" pitchFamily="34" charset="0"/>
              </a:rPr>
              <a:t/>
            </a:r>
            <a:br>
              <a:rPr lang="ru-RU" sz="2000" dirty="0" smtClean="0">
                <a:latin typeface="Arial Narrow" panose="020B0606020202030204" pitchFamily="34" charset="0"/>
              </a:rPr>
            </a:br>
            <a:r>
              <a:rPr lang="ru-RU" sz="2000" b="1" i="1" dirty="0" smtClean="0">
                <a:latin typeface="Arial Narrow" panose="020B0606020202030204" pitchFamily="34" charset="0"/>
              </a:rPr>
              <a:t>Цель </a:t>
            </a:r>
            <a:r>
              <a:rPr lang="ru-RU" sz="2000" b="1" i="1" dirty="0">
                <a:latin typeface="Arial Narrow" panose="020B0606020202030204" pitchFamily="34" charset="0"/>
              </a:rPr>
              <a:t>курса</a:t>
            </a:r>
            <a:r>
              <a:rPr lang="ru-RU" sz="2000" dirty="0">
                <a:latin typeface="Arial Narrow" panose="020B0606020202030204" pitchFamily="34" charset="0"/>
              </a:rPr>
              <a:t>: развитие </a:t>
            </a:r>
            <a:r>
              <a:rPr lang="ru-RU" sz="2000" dirty="0" smtClean="0">
                <a:latin typeface="Arial Narrow" panose="020B0606020202030204" pitchFamily="34" charset="0"/>
              </a:rPr>
              <a:t>пространственного </a:t>
            </a:r>
            <a:r>
              <a:rPr lang="ru-RU" sz="2000" dirty="0">
                <a:latin typeface="Arial Narrow" panose="020B0606020202030204" pitchFamily="34" charset="0"/>
              </a:rPr>
              <a:t>мышления и графических навыков обучающихся</a:t>
            </a:r>
            <a:r>
              <a:rPr lang="ru-RU" sz="2000" dirty="0" smtClean="0">
                <a:latin typeface="Arial Narrow" panose="020B0606020202030204" pitchFamily="34" charset="0"/>
              </a:rPr>
              <a:t>, что </a:t>
            </a:r>
            <a:r>
              <a:rPr lang="ru-RU" sz="2000" dirty="0">
                <a:latin typeface="Arial Narrow" panose="020B0606020202030204" pitchFamily="34" charset="0"/>
              </a:rPr>
              <a:t>является базой для изучения систематического курса геометрии</a:t>
            </a:r>
            <a:br>
              <a:rPr lang="ru-RU" sz="2000" dirty="0">
                <a:latin typeface="Arial Narrow" panose="020B0606020202030204" pitchFamily="34" charset="0"/>
              </a:rPr>
            </a:br>
            <a:r>
              <a:rPr lang="ru-RU" sz="2000" dirty="0">
                <a:latin typeface="Arial Narrow" panose="020B0606020202030204" pitchFamily="34" charset="0"/>
              </a:rPr>
              <a:t/>
            </a:r>
            <a:br>
              <a:rPr lang="ru-RU" sz="2000" dirty="0">
                <a:latin typeface="Arial Narrow" panose="020B0606020202030204" pitchFamily="34" charset="0"/>
              </a:rPr>
            </a:br>
            <a:r>
              <a:rPr lang="ru-RU" sz="2400" dirty="0">
                <a:latin typeface="Arial Narrow" panose="020B0606020202030204" pitchFamily="34" charset="0"/>
              </a:rPr>
              <a:t> </a:t>
            </a:r>
            <a:endParaRPr lang="ru-RU" sz="2400" dirty="0">
              <a:effectLst/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53133" y="4749185"/>
            <a:ext cx="6522099" cy="1343705"/>
          </a:xfrm>
          <a:solidFill>
            <a:schemeClr val="accent1"/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для учащихся 1-4 классов                                     Тип курса: предметный                          (количество часов: 136)</a:t>
            </a:r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35351" y="539076"/>
            <a:ext cx="4248616" cy="2931911"/>
            <a:chOff x="4113648" y="-768225"/>
            <a:chExt cx="2681150" cy="2001422"/>
          </a:xfrm>
        </p:grpSpPr>
        <p:sp>
          <p:nvSpPr>
            <p:cNvPr id="5" name="Прямоугольник с двумя скругленными соседними углами 4"/>
            <p:cNvSpPr/>
            <p:nvPr/>
          </p:nvSpPr>
          <p:spPr>
            <a:xfrm>
              <a:off x="4113648" y="-768225"/>
              <a:ext cx="2681150" cy="2001422"/>
            </a:xfrm>
            <a:prstGeom prst="round2SameRect">
              <a:avLst>
                <a:gd name="adj1" fmla="val 8000"/>
                <a:gd name="adj2" fmla="val 0"/>
              </a:avLst>
            </a:prstGeom>
            <a:solidFill>
              <a:schemeClr val="accent1">
                <a:lumMod val="60000"/>
                <a:lumOff val="4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4207440" y="-768225"/>
              <a:ext cx="2587358" cy="19545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750" tIns="95250" rIns="31750" bIns="31750" numCol="1" spcCol="1270" anchor="t" anchorCtr="0">
              <a:noAutofit/>
            </a:bodyPr>
            <a:lstStyle/>
            <a:p>
              <a:pPr marL="228600" lvl="1" indent="-22860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500" kern="1200" dirty="0"/>
            </a:p>
            <a:p>
              <a:pPr marL="228600" lvl="1" indent="-22860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3200" kern="1200" dirty="0" smtClean="0"/>
                <a:t>Наглядная </a:t>
              </a:r>
            </a:p>
            <a:p>
              <a:pPr marL="0" lvl="1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3200" kern="1200" dirty="0" smtClean="0"/>
                <a:t>геометрия</a:t>
              </a:r>
              <a:endParaRPr lang="ru-RU" sz="3200" kern="1200" dirty="0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747911" y="2505886"/>
            <a:ext cx="3637477" cy="3587004"/>
          </a:xfrm>
          <a:prstGeom prst="rect">
            <a:avLst/>
          </a:prstGeom>
          <a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000" r="-2000"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117699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65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Курс «Наглядная геометрия»  объединен в тематические блоки: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41355"/>
            <a:ext cx="10515600" cy="4351338"/>
          </a:xfrm>
        </p:spPr>
        <p:txBody>
          <a:bodyPr/>
          <a:lstStyle/>
          <a:p>
            <a:pPr lvl="0"/>
            <a:r>
              <a:rPr lang="ru-RU" dirty="0" smtClean="0"/>
              <a:t>геометрические </a:t>
            </a:r>
            <a:r>
              <a:rPr lang="ru-RU" dirty="0"/>
              <a:t>фигуры;</a:t>
            </a:r>
          </a:p>
          <a:p>
            <a:pPr lvl="0"/>
            <a:r>
              <a:rPr lang="ru-RU" dirty="0"/>
              <a:t>конструкции из кубиков и шашек;</a:t>
            </a:r>
          </a:p>
          <a:p>
            <a:pPr lvl="0"/>
            <a:r>
              <a:rPr lang="ru-RU" dirty="0"/>
              <a:t>координаты и фигуры;</a:t>
            </a:r>
          </a:p>
          <a:p>
            <a:pPr lvl="0"/>
            <a:r>
              <a:rPr lang="ru-RU" dirty="0"/>
              <a:t>симметрия;</a:t>
            </a:r>
          </a:p>
          <a:p>
            <a:pPr lvl="0"/>
            <a:r>
              <a:rPr lang="ru-RU" dirty="0"/>
              <a:t>геометрические величины;</a:t>
            </a:r>
          </a:p>
          <a:p>
            <a:pPr lvl="0"/>
            <a:r>
              <a:rPr lang="ru-RU" dirty="0"/>
              <a:t>«Графические диктанты», «</a:t>
            </a:r>
            <a:r>
              <a:rPr lang="ru-RU" dirty="0" err="1"/>
              <a:t>Танграм</a:t>
            </a:r>
            <a:r>
              <a:rPr lang="ru-RU" dirty="0"/>
              <a:t>», «</a:t>
            </a:r>
            <a:r>
              <a:rPr lang="ru-RU" dirty="0" smtClean="0"/>
              <a:t>Орнамент»;</a:t>
            </a:r>
          </a:p>
          <a:p>
            <a:pPr lvl="0"/>
            <a:r>
              <a:rPr lang="ru-RU" dirty="0"/>
              <a:t>г</a:t>
            </a:r>
            <a:r>
              <a:rPr lang="ru-RU" dirty="0" smtClean="0"/>
              <a:t>еометрическое </a:t>
            </a:r>
            <a:r>
              <a:rPr lang="ru-RU" dirty="0"/>
              <a:t>в</a:t>
            </a:r>
            <a:r>
              <a:rPr lang="ru-RU" dirty="0" smtClean="0"/>
              <a:t>ышивание</a:t>
            </a:r>
            <a:endParaRPr lang="ru-RU" sz="24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560" y="4916562"/>
            <a:ext cx="6621823" cy="157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520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-25317"/>
            <a:ext cx="1847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660130"/>
              </p:ext>
            </p:extLst>
          </p:nvPr>
        </p:nvGraphicFramePr>
        <p:xfrm>
          <a:off x="659424" y="0"/>
          <a:ext cx="6963686" cy="685613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67710"/>
                <a:gridCol w="5716459"/>
                <a:gridCol w="779517"/>
              </a:tblGrid>
              <a:tr h="3638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№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Тема  урока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Кол–во часов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</a:tr>
              <a:tr h="57498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11.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13.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14.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15.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17.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18.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19.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21.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22.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23.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Вводный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урок. Что такое геометрия.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Цилиндр.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Конус, шар.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Цилиндр, конус, шар. (геометрические тела лепим из пластилина)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Цилиндр, конус, шар. (закрепление)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Призмы.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Пирамиды.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Призмы, пирамиды.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Призмы, пирамиды. (геом. тела лепим из пластилина).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Сказочный город. (лепка из пластилина).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Урок обобщения.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 гостях у сказки. Урок обобщения.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Урок обобщения. (лепка из пластилина макета отрывка из сказки).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Плоские и объемные геометрические фигуры. (круг, конус, шар, цилиндр).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Плоские и объемные геометрические фигуры. (многоугольники,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призмы,пирамиды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Плоские фигуры. Урок обобщения.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Шашки и конструкции из них.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Кубики и конструкции из них.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Конструкции из кубиков и их виды.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Игра «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Танграм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».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Игра «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Танграм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». Графические диктанты.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Урок обобщения. (геом. фигуры, геом. тела)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Итоговый урок. (самостоятельная проверочная работа).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7948" marR="37948" marT="0" marB="0"/>
                </a:tc>
              </a:tr>
            </a:tbl>
          </a:graphicData>
        </a:graphic>
      </p:graphicFrame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783208" y="155845"/>
            <a:ext cx="429993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УЧЕБНО – ТЕМАТИЧЕСКИЙ  ПЛАН.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Первый год обучения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3674" y="962132"/>
            <a:ext cx="2889599" cy="361828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3208" y="3999803"/>
            <a:ext cx="2612278" cy="257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35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86425"/>
            <a:ext cx="10515600" cy="571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42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717283" y="4680365"/>
            <a:ext cx="5832475" cy="1511300"/>
          </a:xfrm>
          <a:solidFill>
            <a:schemeClr val="accent1"/>
          </a:solidFill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dirty="0">
                <a:solidFill>
                  <a:schemeClr val="bg1"/>
                </a:solidFill>
              </a:rPr>
              <a:t>для учащихся 1-4 классов                                     Тип курса: предметный                          (количество часов: 136)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603302" y="599489"/>
            <a:ext cx="4453890" cy="2983465"/>
            <a:chOff x="4284822" y="989296"/>
            <a:chExt cx="2681150" cy="2001422"/>
          </a:xfrm>
        </p:grpSpPr>
        <p:sp>
          <p:nvSpPr>
            <p:cNvPr id="5" name="Прямоугольник с двумя скругленными соседними углами 4"/>
            <p:cNvSpPr/>
            <p:nvPr/>
          </p:nvSpPr>
          <p:spPr>
            <a:xfrm>
              <a:off x="4284822" y="989296"/>
              <a:ext cx="2681150" cy="2001422"/>
            </a:xfrm>
            <a:prstGeom prst="round2SameRect">
              <a:avLst>
                <a:gd name="adj1" fmla="val 8000"/>
                <a:gd name="adj2" fmla="val 0"/>
              </a:avLst>
            </a:prstGeom>
            <a:solidFill>
              <a:srgbClr val="92D050">
                <a:alpha val="90000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4331718" y="1036192"/>
              <a:ext cx="2587358" cy="19545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750" tIns="95250" rIns="31750" bIns="31750" numCol="1" spcCol="1270" anchor="t" anchorCtr="0">
              <a:noAutofit/>
            </a:bodyPr>
            <a:lstStyle/>
            <a:p>
              <a:pPr marL="228600" lvl="1" indent="-22860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500" kern="1200" dirty="0"/>
            </a:p>
            <a:p>
              <a:pPr marL="228600" lvl="1" indent="-22860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3200" kern="1200" dirty="0" smtClean="0"/>
                <a:t>Художественный </a:t>
              </a:r>
            </a:p>
            <a:p>
              <a:pPr marL="0" lvl="1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3200" kern="1200" dirty="0" smtClean="0"/>
                <a:t>труд</a:t>
              </a:r>
              <a:endParaRPr lang="ru-RU" sz="3200" kern="1200" dirty="0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965979" y="2361906"/>
            <a:ext cx="3728535" cy="3815057"/>
          </a:xfrm>
          <a:prstGeom prst="rect">
            <a:avLst/>
          </a:prstGeom>
          <a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9000" r="-9000"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Прямоугольник 1"/>
          <p:cNvSpPr/>
          <p:nvPr/>
        </p:nvSpPr>
        <p:spPr>
          <a:xfrm>
            <a:off x="5419869" y="315192"/>
            <a:ext cx="64273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195" algn="just">
              <a:spcAft>
                <a:spcPts val="0"/>
              </a:spcAft>
            </a:pPr>
            <a:r>
              <a:rPr lang="ru-RU" sz="20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  <a:ea typeface="Times New Roman" panose="02020603050405020304" pitchFamily="18" charset="0"/>
              </a:rPr>
              <a:t>«Художественный труд» в начальной школе выполняет особенную роль, так как обладает мощным развивающим потенциалом. Важнейшая особенность этих занятий состоит в том, что они строятся на уникальной психологической и дидактической базе – предметно-практической деятельности, которая служит в младшем школьном возрасте необходимым звеном целостного процесса духовного, нравственного и интеллектуального развития (в том числе и абстрактного мышления). </a:t>
            </a:r>
            <a:endParaRPr lang="ru-RU" sz="2000" dirty="0" smtClean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R="36195" algn="just">
              <a:spcAft>
                <a:spcPts val="0"/>
              </a:spcAft>
            </a:pPr>
            <a:endParaRPr lang="ru-RU" sz="20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R="36195" algn="just">
              <a:spcAft>
                <a:spcPts val="0"/>
              </a:spcAft>
            </a:pP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Целью курса </a:t>
            </a:r>
            <a:r>
              <a:rPr lang="ru-RU" sz="2000" dirty="0">
                <a:latin typeface="Arial Narrow" panose="020B0606020202030204" pitchFamily="34" charset="0"/>
                <a:ea typeface="Times New Roman" panose="02020603050405020304" pitchFamily="18" charset="0"/>
              </a:rPr>
              <a:t>является саморазвитие и развитие личности каждого ребёнка в процессе освоения мира через его собственную творческую предметную деятельность. </a:t>
            </a:r>
            <a:endParaRPr lang="ru-RU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18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Внеурочная деятельность школьников</a:t>
            </a:r>
            <a:endParaRPr lang="ru-RU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8517" y="1559992"/>
            <a:ext cx="10515600" cy="3509945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Tx/>
              <a:buNone/>
            </a:pPr>
            <a:r>
              <a:rPr lang="ru-RU" dirty="0" smtClean="0">
                <a:solidFill>
                  <a:srgbClr val="336699"/>
                </a:solidFill>
              </a:rPr>
              <a:t>– </a:t>
            </a:r>
            <a:r>
              <a:rPr lang="ru-RU" dirty="0">
                <a:solidFill>
                  <a:srgbClr val="336699"/>
                </a:solidFill>
              </a:rPr>
              <a:t>понятие, объединяющее все виды деятельности школьников (кроме учебной), в которых возможно и целесообразно решение задач их воспитания и социализации. </a:t>
            </a:r>
            <a:endParaRPr lang="ru-RU" dirty="0" smtClean="0">
              <a:solidFill>
                <a:srgbClr val="336699"/>
              </a:solidFill>
            </a:endParaRPr>
          </a:p>
          <a:p>
            <a:pPr algn="just">
              <a:lnSpc>
                <a:spcPct val="100000"/>
              </a:lnSpc>
              <a:buFontTx/>
              <a:buNone/>
            </a:pPr>
            <a:r>
              <a:rPr lang="ru-RU" dirty="0" smtClean="0">
                <a:solidFill>
                  <a:srgbClr val="336699"/>
                </a:solidFill>
              </a:rPr>
              <a:t>   Сегодня</a:t>
            </a:r>
            <a:r>
              <a:rPr lang="en-US" dirty="0" smtClean="0">
                <a:solidFill>
                  <a:srgbClr val="336699"/>
                </a:solidFill>
              </a:rPr>
              <a:t>  </a:t>
            </a:r>
            <a:r>
              <a:rPr lang="en-US" dirty="0">
                <a:solidFill>
                  <a:srgbClr val="336699"/>
                </a:solidFill>
              </a:rPr>
              <a:t>-</a:t>
            </a:r>
            <a:r>
              <a:rPr lang="ru-RU" dirty="0">
                <a:solidFill>
                  <a:srgbClr val="336699"/>
                </a:solidFill>
              </a:rPr>
              <a:t> это неотъемлемая часть образовательного процесса в школе, отличающаяся от  урочной системы обучения и выбираемая по желанию учеников и их родителей</a:t>
            </a:r>
            <a:r>
              <a:rPr lang="ru-RU" dirty="0" smtClean="0">
                <a:solidFill>
                  <a:srgbClr val="336699"/>
                </a:solidFill>
              </a:rPr>
              <a:t>.</a:t>
            </a:r>
            <a:endParaRPr lang="ru-RU" dirty="0">
              <a:solidFill>
                <a:srgbClr val="336699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058" y="4901533"/>
            <a:ext cx="6495656" cy="154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22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6861796" cy="1325563"/>
          </a:xfrm>
        </p:spPr>
        <p:txBody>
          <a:bodyPr>
            <a:noAutofit/>
          </a:bodyPr>
          <a:lstStyle/>
          <a:p>
            <a:pPr algn="ctr"/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Творческие работы </a:t>
            </a:r>
            <a:br>
              <a:rPr lang="ru-RU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учащихся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8456" y="612378"/>
            <a:ext cx="3354267" cy="475147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264" y="2048908"/>
            <a:ext cx="3144557" cy="44555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1428" y="2039004"/>
            <a:ext cx="3118568" cy="446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10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622" y="697405"/>
            <a:ext cx="3692940" cy="52226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007" y="697405"/>
            <a:ext cx="7386498" cy="522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45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576" y="370964"/>
            <a:ext cx="4281487" cy="60420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75" y="1156152"/>
            <a:ext cx="6334278" cy="44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71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316" y="1355682"/>
            <a:ext cx="6977682" cy="477904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4503" y="1027908"/>
            <a:ext cx="3604181" cy="510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6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6505" y="450179"/>
            <a:ext cx="3876856" cy="5726784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795" y="450179"/>
            <a:ext cx="4073165" cy="574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52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537327"/>
            <a:ext cx="4063533" cy="5639636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0714" y="1355328"/>
            <a:ext cx="6394511" cy="482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270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3595862"/>
            <a:ext cx="3811588" cy="29718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365127"/>
            <a:ext cx="3804507" cy="3015901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3509" y="1304189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33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6889" y="622515"/>
            <a:ext cx="5346700" cy="36464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390" y="2350682"/>
            <a:ext cx="5422369" cy="383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623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729" y="1146501"/>
            <a:ext cx="6578600" cy="49339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2380" y="447450"/>
            <a:ext cx="4309228" cy="574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485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3907" y="501128"/>
            <a:ext cx="5802312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311" y="2450973"/>
            <a:ext cx="4996873" cy="374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92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05079555"/>
              </p:ext>
            </p:extLst>
          </p:nvPr>
        </p:nvGraphicFramePr>
        <p:xfrm>
          <a:off x="546754" y="-556181"/>
          <a:ext cx="11293312" cy="574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119686" y="5210375"/>
            <a:ext cx="6212853" cy="147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5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87" y="877596"/>
            <a:ext cx="3498850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272" y="877596"/>
            <a:ext cx="7260793" cy="544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002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4372" y="625649"/>
            <a:ext cx="7453313" cy="5589588"/>
          </a:xfrm>
        </p:spPr>
      </p:pic>
    </p:spTree>
    <p:extLst>
      <p:ext uri="{BB962C8B-B14F-4D97-AF65-F5344CB8AC3E}">
        <p14:creationId xmlns:p14="http://schemas.microsoft.com/office/powerpoint/2010/main" val="6158395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25" y="817063"/>
            <a:ext cx="10618787" cy="4960938"/>
          </a:xfrm>
        </p:spPr>
      </p:pic>
    </p:spTree>
    <p:extLst>
      <p:ext uri="{BB962C8B-B14F-4D97-AF65-F5344CB8AC3E}">
        <p14:creationId xmlns:p14="http://schemas.microsoft.com/office/powerpoint/2010/main" val="28389804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7209" y="656551"/>
            <a:ext cx="3490912" cy="4879975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32" y="1027908"/>
            <a:ext cx="6677535" cy="500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999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315" y="429443"/>
            <a:ext cx="5209309" cy="39069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700" y="429443"/>
            <a:ext cx="3582187" cy="3486745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3068" y="2958783"/>
            <a:ext cx="3825866" cy="357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469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расивая анимация спасибо, благодарю Друзья - пчелка и муравей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0139" y="315118"/>
            <a:ext cx="4762500" cy="36861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032509" y="2942282"/>
            <a:ext cx="50872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 ВНИМАНИЕ !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356" y="4488174"/>
            <a:ext cx="6495656" cy="154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54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4278" y="1255878"/>
            <a:ext cx="10515600" cy="3579349"/>
          </a:xfrm>
        </p:spPr>
        <p:txBody>
          <a:bodyPr>
            <a:norm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anose="020B0604020202020204" pitchFamily="34" charset="0"/>
              </a:rPr>
              <a:t>Включение </a:t>
            </a:r>
            <a:r>
              <a:rPr lang="ru-RU" sz="2000" dirty="0">
                <a:latin typeface="Arial" panose="020B0604020202020204" pitchFamily="34" charset="0"/>
              </a:rPr>
              <a:t>учащихся в активную деятельность.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anose="020B0604020202020204" pitchFamily="34" charset="0"/>
              </a:rPr>
              <a:t>Доступность </a:t>
            </a:r>
            <a:r>
              <a:rPr lang="ru-RU" sz="2000" dirty="0">
                <a:latin typeface="Arial" panose="020B0604020202020204" pitchFamily="34" charset="0"/>
              </a:rPr>
              <a:t>и наглядность.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anose="020B0604020202020204" pitchFamily="34" charset="0"/>
              </a:rPr>
              <a:t>Связь </a:t>
            </a:r>
            <a:r>
              <a:rPr lang="ru-RU" sz="2000" dirty="0">
                <a:latin typeface="Arial" panose="020B0604020202020204" pitchFamily="34" charset="0"/>
              </a:rPr>
              <a:t>теории с практикой.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anose="020B0604020202020204" pitchFamily="34" charset="0"/>
              </a:rPr>
              <a:t>Учёт </a:t>
            </a:r>
            <a:r>
              <a:rPr lang="ru-RU" sz="2000" dirty="0">
                <a:latin typeface="Arial" panose="020B0604020202020204" pitchFamily="34" charset="0"/>
              </a:rPr>
              <a:t>возрастных особенностей.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anose="020B0604020202020204" pitchFamily="34" charset="0"/>
              </a:rPr>
              <a:t>Сочетание </a:t>
            </a:r>
            <a:r>
              <a:rPr lang="ru-RU" sz="2000" dirty="0">
                <a:latin typeface="Arial" panose="020B0604020202020204" pitchFamily="34" charset="0"/>
              </a:rPr>
              <a:t>индивидуальных и коллективных форм  деятельности.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anose="020B0604020202020204" pitchFamily="34" charset="0"/>
              </a:rPr>
              <a:t>Целенаправленность </a:t>
            </a:r>
            <a:r>
              <a:rPr lang="ru-RU" sz="2000" dirty="0">
                <a:latin typeface="Arial" panose="020B0604020202020204" pitchFamily="34" charset="0"/>
              </a:rPr>
              <a:t>и последовательность деятельности </a:t>
            </a:r>
            <a:r>
              <a:rPr lang="ru-RU" sz="2000" dirty="0" smtClean="0">
                <a:latin typeface="Arial" panose="020B0604020202020204" pitchFamily="34" charset="0"/>
              </a:rPr>
              <a:t> (</a:t>
            </a:r>
            <a:r>
              <a:rPr lang="ru-RU" sz="2000" dirty="0">
                <a:latin typeface="Arial" panose="020B0604020202020204" pitchFamily="34" charset="0"/>
              </a:rPr>
              <a:t>от простого к сложному).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953495" y="248002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4777" y="79212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Принципы программ :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32" y="4941054"/>
            <a:ext cx="7136576" cy="169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7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785" y="2797243"/>
            <a:ext cx="10515600" cy="132556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каждом занятии обучаю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детей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оценивать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свою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готовность к выполнению задания или изучению темы,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обнаруживать незнание, находить причины затруднений .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Использую разнообразные формы, методы и приемы обучения, повышающие степень активности учащихся в учебном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процессе.</a:t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Обучаю учащихся правильно ставить и адресовать вопросы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Сочетаю репродуктивную и проблемную формы обучения, учу детей работать по правилу и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творчески.</a:t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занятиях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задаются задачи и четкие критерии самоконтроля и самооценки (происходит специальное формирование контрольно-оценочной деятельности у обучающихся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796899" y="5225077"/>
            <a:ext cx="5675522" cy="135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7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651" y="157738"/>
            <a:ext cx="10515600" cy="1325563"/>
          </a:xfrm>
        </p:spPr>
        <p:txBody>
          <a:bodyPr>
            <a:no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15651" y="713263"/>
            <a:ext cx="10515600" cy="4971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цениваю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реальное продвижение каждого ученика, поощряю и поддерживаю даже маленькие успехи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ребенка.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Добиваюсь осмысления учебного материала всеми учащимися, используя для этого специальные методы и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приемы.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Специально планирую коммуникативные задачи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урока.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Принимаю и поощряю, выражаемую учеником, собственную позицию, иное мнение, обучаю корректным формам их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выражения.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Стиль, тон отношений, задаваемый на занятиях, создают атмосферу сотрудничества, сотворчества, психологического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комфорта.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Осуществляется глубокое личностное воздействие «учитель – ученик» (через отношения, совместную деятельность и т.д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532189" y="5231721"/>
            <a:ext cx="5251315" cy="124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07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5509" y="365127"/>
            <a:ext cx="5688291" cy="4301141"/>
          </a:xfrm>
        </p:spPr>
        <p:txBody>
          <a:bodyPr>
            <a:norm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2400" dirty="0">
                <a:latin typeface="Arial Narrow" panose="020B0606020202030204" pitchFamily="34" charset="0"/>
              </a:rPr>
              <a:t>Программа спецкурса « Мы славяне» предназначена для учащихся начальной школы; она призвана восстановить единство и целостность в изучении исторического культурного процесса развития человеческого общества. Интегрированный курс славянской культуры объединяет уроки чтения, окружающего мира, художественного труда, фольклора, танца, изобразительной деятельности.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5509" y="4977353"/>
            <a:ext cx="5910606" cy="119961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 для учащихся 1-4 классов                                     Тип </a:t>
            </a:r>
            <a:r>
              <a:rPr lang="ru-RU" sz="2200" dirty="0">
                <a:solidFill>
                  <a:schemeClr val="bg1"/>
                </a:solidFill>
              </a:rPr>
              <a:t>курса: </a:t>
            </a:r>
            <a:r>
              <a:rPr lang="ru-RU" sz="2200" dirty="0" smtClean="0">
                <a:solidFill>
                  <a:schemeClr val="bg1"/>
                </a:solidFill>
              </a:rPr>
              <a:t>предметный                          (количество </a:t>
            </a:r>
            <a:r>
              <a:rPr lang="ru-RU" sz="2200" dirty="0">
                <a:solidFill>
                  <a:schemeClr val="bg1"/>
                </a:solidFill>
              </a:rPr>
              <a:t>часов: 136)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673618" y="495793"/>
            <a:ext cx="4416856" cy="2567917"/>
            <a:chOff x="381263" y="1007006"/>
            <a:chExt cx="2681150" cy="2001422"/>
          </a:xfrm>
        </p:grpSpPr>
        <p:sp>
          <p:nvSpPr>
            <p:cNvPr id="5" name="Прямоугольник с двумя скругленными соседними углами 4"/>
            <p:cNvSpPr/>
            <p:nvPr/>
          </p:nvSpPr>
          <p:spPr>
            <a:xfrm>
              <a:off x="381263" y="1007006"/>
              <a:ext cx="2681150" cy="2001422"/>
            </a:xfrm>
            <a:prstGeom prst="round2SameRect">
              <a:avLst>
                <a:gd name="adj1" fmla="val 8000"/>
                <a:gd name="adj2" fmla="val 0"/>
              </a:avLst>
            </a:prstGeom>
            <a:solidFill>
              <a:schemeClr val="accent4">
                <a:lumMod val="60000"/>
                <a:lumOff val="4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428159" y="1053902"/>
              <a:ext cx="2587358" cy="19545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750" tIns="95250" rIns="31750" bIns="31750" numCol="1" spcCol="1270" anchor="t" anchorCtr="0">
              <a:noAutofit/>
            </a:bodyPr>
            <a:lstStyle/>
            <a:p>
              <a:pPr marL="228600" lvl="1" indent="-22860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500" kern="1200" dirty="0"/>
            </a:p>
            <a:p>
              <a:pPr marL="228600" lvl="1" indent="-22860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3200" b="1" kern="1200" dirty="0" smtClean="0"/>
                <a:t>«Мы славяне»</a:t>
              </a:r>
              <a:endParaRPr lang="ru-RU" sz="3200" b="1" kern="1200" dirty="0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001819" y="2182598"/>
            <a:ext cx="3760454" cy="3994365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7000" b="-7000"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10672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81087" y="365127"/>
            <a:ext cx="45719" cy="1325563"/>
          </a:xfrm>
        </p:spPr>
        <p:txBody>
          <a:bodyPr>
            <a:noAutofit/>
          </a:bodyPr>
          <a:lstStyle/>
          <a:p>
            <a:pPr marL="0" indent="0"/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365126"/>
            <a:ext cx="10515600" cy="608280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Содержательную основу курса составляют материалы сказок, народных песен, </a:t>
            </a:r>
            <a:r>
              <a:rPr lang="ru-RU" dirty="0" err="1"/>
              <a:t>потешек</a:t>
            </a:r>
            <a:r>
              <a:rPr lang="ru-RU" dirty="0"/>
              <a:t>, мифов и легенд, исторических рассказов.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233" y="1690690"/>
            <a:ext cx="3777210" cy="47572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766" y="1690690"/>
            <a:ext cx="3260990" cy="4823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9189" y="1751422"/>
            <a:ext cx="37528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2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0112483"/>
              </p:ext>
            </p:extLst>
          </p:nvPr>
        </p:nvGraphicFramePr>
        <p:xfrm>
          <a:off x="537329" y="556389"/>
          <a:ext cx="8844362" cy="59918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5353"/>
                <a:gridCol w="6563082"/>
                <a:gridCol w="1425927"/>
              </a:tblGrid>
              <a:tr h="395718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 </a:t>
                      </a:r>
                      <a:r>
                        <a:rPr lang="ru-RU" sz="1000" dirty="0" err="1">
                          <a:effectLst/>
                        </a:rPr>
                        <a:t>п.п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76" marR="50376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Тема занятия</a:t>
                      </a:r>
                      <a:endParaRPr lang="ru-RU" sz="800" dirty="0">
                        <a:effectLst/>
                      </a:endParaRPr>
                    </a:p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76" marR="50376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Кол-во</a:t>
                      </a:r>
                      <a:r>
                        <a:rPr lang="ru-RU" sz="800" baseline="0" dirty="0" smtClean="0">
                          <a:effectLst/>
                        </a:rPr>
                        <a:t>   </a:t>
                      </a:r>
                      <a:r>
                        <a:rPr lang="ru-RU" sz="1000" dirty="0" smtClean="0">
                          <a:effectLst/>
                        </a:rPr>
                        <a:t>часов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76" marR="50376" marT="0" marB="0"/>
                </a:tc>
              </a:tr>
              <a:tr h="247226"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76" marR="50376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</a:rPr>
                        <a:t>Введение в предмет «Мы славяне»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376" marR="50376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76" marR="50376" marT="0" marB="0"/>
                </a:tc>
              </a:tr>
              <a:tr h="393456"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76" marR="50376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</a:rPr>
                        <a:t>Мировое древо: от вершины к </a:t>
                      </a:r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</a:rPr>
                        <a:t>корням.</a:t>
                      </a:r>
                      <a:r>
                        <a:rPr lang="ru-RU" sz="1400" b="1" baseline="0" dirty="0" smtClean="0"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</a:rPr>
                        <a:t>О </a:t>
                      </a: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</a:rPr>
                        <a:t>земном устроении.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376" marR="50376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76" marR="50376" marT="0" marB="0"/>
                </a:tc>
              </a:tr>
              <a:tr h="775151"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76" marR="50376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</a:rPr>
                        <a:t>Мать Земля и Отец  Небо.</a:t>
                      </a:r>
                    </a:p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</a:rPr>
                        <a:t>Боги древних славян ( </a:t>
                      </a:r>
                      <a:r>
                        <a:rPr lang="ru-RU" sz="1400" b="1" dirty="0" err="1">
                          <a:effectLst/>
                          <a:latin typeface="Arial Narrow" panose="020B0606020202030204" pitchFamily="34" charset="0"/>
                        </a:rPr>
                        <a:t>Даждьбог</a:t>
                      </a: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ru-RU" sz="1400" b="1" dirty="0" err="1">
                          <a:effectLst/>
                          <a:latin typeface="Arial Narrow" panose="020B0606020202030204" pitchFamily="34" charset="0"/>
                        </a:rPr>
                        <a:t>Сварожич</a:t>
                      </a: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</a:rPr>
                        <a:t>, Перун </a:t>
                      </a:r>
                      <a:r>
                        <a:rPr lang="ru-RU" sz="1400" b="1" dirty="0" err="1">
                          <a:effectLst/>
                          <a:latin typeface="Arial Narrow" panose="020B0606020202030204" pitchFamily="34" charset="0"/>
                        </a:rPr>
                        <a:t>Сварожич</a:t>
                      </a: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</a:rPr>
                        <a:t>, Огонь </a:t>
                      </a:r>
                      <a:r>
                        <a:rPr lang="ru-RU" sz="1400" b="1" dirty="0" err="1">
                          <a:effectLst/>
                          <a:latin typeface="Arial Narrow" panose="020B0606020202030204" pitchFamily="34" charset="0"/>
                        </a:rPr>
                        <a:t>Сварожич</a:t>
                      </a: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376" marR="50376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76" marR="50376" marT="0" marB="0"/>
                </a:tc>
              </a:tr>
              <a:tr h="511189"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76" marR="50376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</a:rPr>
                        <a:t>Род и </a:t>
                      </a:r>
                      <a:r>
                        <a:rPr lang="ru-RU" sz="1400" b="1" dirty="0" err="1">
                          <a:effectLst/>
                          <a:latin typeface="Arial Narrow" panose="020B0606020202030204" pitchFamily="34" charset="0"/>
                        </a:rPr>
                        <a:t>Рожаницы</a:t>
                      </a: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</a:rPr>
                        <a:t>. Ярила. Змей Волос.</a:t>
                      </a:r>
                    </a:p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</a:rPr>
                        <a:t>Темные боги.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376" marR="50376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76" marR="50376" marT="0" marB="0"/>
                </a:tc>
              </a:tr>
              <a:tr h="247226"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76" marR="50376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</a:rPr>
                        <a:t>Обобщение темы «Боги древних славян.»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376" marR="50376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76" marR="50376" marT="0" marB="0"/>
                </a:tc>
              </a:tr>
              <a:tr h="247226"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76" marR="50376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Arial Narrow" panose="020B0606020202030204" pitchFamily="34" charset="0"/>
                        </a:rPr>
                        <a:t>Турнир знатоков. Боги древних славян.</a:t>
                      </a:r>
                      <a:endParaRPr lang="ru-RU" sz="1400" b="1" i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376" marR="50376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76" marR="50376" marT="0" marB="0"/>
                </a:tc>
              </a:tr>
              <a:tr h="511189"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76" marR="50376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</a:rPr>
                        <a:t>Мир человека: между своим и чужим.</a:t>
                      </a:r>
                    </a:p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</a:rPr>
                        <a:t>Домовой. Овинник, Банник, Дворовый…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376" marR="50376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76" marR="50376" marT="0" marB="0"/>
                </a:tc>
              </a:tr>
              <a:tr h="247226"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76" marR="50376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</a:rPr>
                        <a:t>Лес и Леший. Вода и Водяной. 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376" marR="50376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76" marR="50376" marT="0" marB="0"/>
                </a:tc>
              </a:tr>
              <a:tr h="247226"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76" marR="50376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</a:rPr>
                        <a:t>Русалка</a:t>
                      </a:r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</a:rPr>
                        <a:t>. Кикимора</a:t>
                      </a: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</a:rPr>
                        <a:t>. Баба Яга.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376" marR="50376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76" marR="50376" marT="0" marB="0"/>
                </a:tc>
              </a:tr>
              <a:tr h="247226"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76" marR="50376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Arial Narrow" panose="020B0606020202030204" pitchFamily="34" charset="0"/>
                        </a:rPr>
                        <a:t>Полевик</a:t>
                      </a: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</a:rPr>
                        <a:t> и </a:t>
                      </a:r>
                      <a:r>
                        <a:rPr lang="ru-RU" sz="1400" b="1" dirty="0" err="1">
                          <a:effectLst/>
                          <a:latin typeface="Arial Narrow" panose="020B0606020202030204" pitchFamily="34" charset="0"/>
                        </a:rPr>
                        <a:t>Полудница</a:t>
                      </a: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376" marR="50376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76" marR="50376" marT="0" marB="0"/>
                </a:tc>
              </a:tr>
              <a:tr h="247226"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76" marR="50376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</a:rPr>
                        <a:t>Хлеб.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376" marR="50376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76" marR="50376" marT="0" marB="0"/>
                </a:tc>
              </a:tr>
              <a:tr h="247226"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76" marR="50376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</a:rPr>
                        <a:t>Кузница и мельница.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376" marR="50376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76" marR="50376" marT="0" marB="0"/>
                </a:tc>
              </a:tr>
              <a:tr h="247226"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76" marR="50376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</a:rPr>
                        <a:t>Истоки гостеприимства.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376" marR="50376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76" marR="50376" marT="0" marB="0"/>
                </a:tc>
              </a:tr>
              <a:tr h="386234"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76" marR="50376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</a:rPr>
                        <a:t>Обобщение темы «Мир человека: между своим и чужим.»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376" marR="50376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76" marR="50376" marT="0" marB="0"/>
                </a:tc>
              </a:tr>
              <a:tr h="246749"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76" marR="50376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Arial Narrow" panose="020B0606020202030204" pitchFamily="34" charset="0"/>
                        </a:rPr>
                        <a:t>Турнир знатоков. Мир человека.</a:t>
                      </a:r>
                      <a:endParaRPr lang="ru-RU" sz="1400" b="1" i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376" marR="50376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76" marR="50376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75933" y="-1140285"/>
            <a:ext cx="8267307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КАЛЕНДАРНО-ТЕМАТИЧЕСКОЕ ПЛАНИРОВАНИЕ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0474" y="5014490"/>
            <a:ext cx="2573368" cy="16616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876"/>
          <a:stretch/>
        </p:blipFill>
        <p:spPr>
          <a:xfrm>
            <a:off x="9409524" y="1142668"/>
            <a:ext cx="2189578" cy="168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9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1127</TotalTime>
  <Words>696</Words>
  <Application>Microsoft Office PowerPoint</Application>
  <PresentationFormat>Широкоэкранный</PresentationFormat>
  <Paragraphs>251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Arial Narrow</vt:lpstr>
      <vt:lpstr>Calibri</vt:lpstr>
      <vt:lpstr>Calibri Light</vt:lpstr>
      <vt:lpstr>Times New Roman</vt:lpstr>
      <vt:lpstr>Тема Office</vt:lpstr>
      <vt:lpstr>Реализация ФГОС в рамках интеграции общего и дополнительного образования</vt:lpstr>
      <vt:lpstr>Внеурочная деятельность школьников</vt:lpstr>
      <vt:lpstr>Презентация PowerPoint</vt:lpstr>
      <vt:lpstr>Принципы программ :</vt:lpstr>
      <vt:lpstr>На каждом занятии обучаю детей  оценивать свою готовность к выполнению задания или изучению темы, обнаруживать незнание, находить причины затруднений .   Использую разнообразные формы, методы и приемы обучения, повышающие степень активности учащихся в учебном процессе.   Обучаю учащихся правильно ставить и адресовать вопросы .  Сочетаю репродуктивную и проблемную формы обучения, учу детей работать по правилу и творчески.  На занятиях задаются задачи и четкие критерии самоконтроля и самооценки (происходит специальное формирование контрольно-оценочной деятельности у обучающихся).  </vt:lpstr>
      <vt:lpstr>  </vt:lpstr>
      <vt:lpstr> Программа спецкурса « Мы славяне» предназначена для учащихся начальной школы; она призвана восстановить единство и целостность в изучении исторического культурного процесса развития человеческого общества. Интегрированный курс славянской культуры объединяет уроки чтения, окружающего мира, художественного труда, фольклора, танца, изобразительной деятельности.</vt:lpstr>
      <vt:lpstr>Презентация PowerPoint</vt:lpstr>
      <vt:lpstr>Презентация PowerPoint</vt:lpstr>
      <vt:lpstr>Презентация PowerPoint</vt:lpstr>
      <vt:lpstr>Презентация PowerPoint</vt:lpstr>
      <vt:lpstr>Творческие работы  обучающихся</vt:lpstr>
      <vt:lpstr>Презентация PowerPoint</vt:lpstr>
      <vt:lpstr>Презентация PowerPoint</vt:lpstr>
      <vt:lpstr> Курс « Наглядная  геометрия» в начальных классах является факультативным курсом для младших школьников.  Он основывается на приоритете изучения качественных свойств геометрических фигур, что соответствует особенностям познавательной деятельности детей младшего школьного возраста.   Цель курса: развитие пространственного мышления и графических навыков обучающихся, что является базой для изучения систематического курса геометрии   </vt:lpstr>
      <vt:lpstr>Курс «Наглядная геометрия»  объединен в тематические блоки: </vt:lpstr>
      <vt:lpstr> УЧЕБНО – ТЕМАТИЧЕСКИЙ  ПЛАН. Первый год обучения </vt:lpstr>
      <vt:lpstr>Презентация PowerPoint</vt:lpstr>
      <vt:lpstr>Презентация PowerPoint</vt:lpstr>
      <vt:lpstr>Творческие работы  учащихся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User</cp:lastModifiedBy>
  <cp:revision>96</cp:revision>
  <dcterms:created xsi:type="dcterms:W3CDTF">2013-04-24T15:07:49Z</dcterms:created>
  <dcterms:modified xsi:type="dcterms:W3CDTF">2016-08-14T00:44:29Z</dcterms:modified>
</cp:coreProperties>
</file>