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2" r:id="rId4"/>
    <p:sldId id="264" r:id="rId5"/>
    <p:sldId id="273" r:id="rId6"/>
    <p:sldId id="265" r:id="rId7"/>
    <p:sldId id="266" r:id="rId8"/>
    <p:sldId id="274" r:id="rId9"/>
    <p:sldId id="278" r:id="rId10"/>
    <p:sldId id="267" r:id="rId11"/>
    <p:sldId id="275" r:id="rId12"/>
    <p:sldId id="268" r:id="rId13"/>
    <p:sldId id="276" r:id="rId14"/>
    <p:sldId id="269" r:id="rId15"/>
    <p:sldId id="27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990600"/>
            <a:ext cx="7239000" cy="35814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ШКОЛА </a:t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МОЛОДОГО  ПЕДАГОГА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15641" y="33403"/>
            <a:ext cx="6096000" cy="59436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Заповеди молодому педагогу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>-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Окунись в свою работу и тогда ничто не помешает тебе плодотворно работать.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Будь приветливым – и будешь смелым.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Не будь самонадеянным и сможешь стать лидером.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Умей требовать и прощать.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Верь в уникальные способности каждого обучающегося.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0" y="838200"/>
            <a:ext cx="6019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Будь компетентен и будь уверенным.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Верь, что каждого обучающегося можно научить, только для этого необходимо время.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Претворяй процесс обучения в радость.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Будь для обучающегося не руководителем, а соперником, тогда он сможет превзойти тебя.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228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0400" y="1066800"/>
            <a:ext cx="5638800" cy="42672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Советы опытных коллег молодому педагогу</a:t>
            </a:r>
            <a:br>
              <a:rPr lang="ru-RU" sz="4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1</a:t>
            </a:r>
            <a:r>
              <a:rPr lang="ru-RU" sz="2000" dirty="0" smtClean="0">
                <a:latin typeface="Arial Narrow" panose="020B0606020202030204" pitchFamily="34" charset="0"/>
              </a:rPr>
              <a:t>. </a:t>
            </a:r>
            <a:r>
              <a:rPr lang="ru-RU" sz="2400" dirty="0" smtClean="0">
                <a:latin typeface="Arial Narrow" panose="020B0606020202030204" pitchFamily="34" charset="0"/>
              </a:rPr>
              <a:t>Перед </a:t>
            </a:r>
            <a:r>
              <a:rPr lang="ru-RU" sz="2400" dirty="0" smtClean="0">
                <a:latin typeface="Arial Narrow" panose="020B0606020202030204" pitchFamily="34" charset="0"/>
              </a:rPr>
              <a:t>уроком проверьте все ли на месте, нет ли лишних предметов у доски, на столе, чисто ли в аудитории.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2</a:t>
            </a:r>
            <a:r>
              <a:rPr lang="ru-RU" sz="2400" dirty="0" smtClean="0">
                <a:latin typeface="Arial Narrow" panose="020B0606020202030204" pitchFamily="34" charset="0"/>
              </a:rPr>
              <a:t>. Рационально </a:t>
            </a:r>
            <a:r>
              <a:rPr lang="ru-RU" sz="2400" dirty="0" smtClean="0">
                <a:latin typeface="Arial Narrow" panose="020B0606020202030204" pitchFamily="34" charset="0"/>
              </a:rPr>
              <a:t>используйте каждую минуту урока. 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 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3.Объясните ученикам цель, задачи, урока.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 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0" y="762000"/>
            <a:ext cx="5791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Объясняя </a:t>
            </a:r>
            <a:r>
              <a:rPr lang="ru-RU" dirty="0"/>
              <a:t>новый материал, старайтесь выделить проблемы, предлагайте обучающимся  решать их самостоятельно.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</a:t>
            </a:r>
            <a:r>
              <a:rPr lang="ru-RU" dirty="0" smtClean="0"/>
              <a:t>. Не </a:t>
            </a:r>
            <a:r>
              <a:rPr lang="ru-RU" dirty="0"/>
              <a:t>спешите исправлять ошибку </a:t>
            </a:r>
            <a:r>
              <a:rPr lang="ru-RU" dirty="0" smtClean="0"/>
              <a:t>ученика, </a:t>
            </a:r>
            <a:r>
              <a:rPr lang="ru-RU" dirty="0"/>
              <a:t>лучше если её исправят другие обучающиеся.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6</a:t>
            </a:r>
            <a:r>
              <a:rPr lang="ru-RU" dirty="0" smtClean="0"/>
              <a:t>. Старайтесь </a:t>
            </a:r>
            <a:r>
              <a:rPr lang="ru-RU" dirty="0"/>
              <a:t>организовать самостоятельную работу на уроке – предлагайте обучающимся больше писать, решать </a:t>
            </a:r>
            <a:r>
              <a:rPr lang="ru-RU" dirty="0" smtClean="0"/>
              <a:t>, </a:t>
            </a:r>
            <a:r>
              <a:rPr lang="ru-RU" dirty="0"/>
              <a:t>творить.</a:t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265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228600"/>
            <a:ext cx="6248400" cy="457200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>7. На уроке каждый  обучающийся должен быть на виду, к каждому ищите индивидуальный подход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8</a:t>
            </a:r>
            <a:r>
              <a:rPr lang="ru-RU" sz="2400" dirty="0" smtClean="0"/>
              <a:t>. Используйте все возможности для реализации принципов развивающего обучения.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9. Обращайте внимание на воспитательные аспекты урока: трудолюбие, бережливость, способности, дружелюбие.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10. Домашнее задание давайте дифференцированно, с подробным объяснением, до звонка. Не задерживайте обучающихся  после звонка.</a:t>
            </a:r>
            <a:br>
              <a:rPr lang="ru-RU" sz="24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9400" y="304800"/>
            <a:ext cx="5943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11. Помните: каждый урок особенный, не должен быть похож на предыдущие.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12. Посещайте уроки старших  педагогов. Применяйте у себя их позитивный опыт.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13. Помните, что наивысший педагогический успех – это улыбка на лице обучающегося.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62600" y="4724400"/>
            <a:ext cx="1682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УДАЧИ!</a:t>
            </a:r>
          </a:p>
        </p:txBody>
      </p:sp>
    </p:spTree>
    <p:extLst>
      <p:ext uri="{BB962C8B-B14F-4D97-AF65-F5344CB8AC3E}">
        <p14:creationId xmlns:p14="http://schemas.microsoft.com/office/powerpoint/2010/main" val="423999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667000" y="3581400"/>
            <a:ext cx="6324600" cy="1470025"/>
          </a:xfrm>
        </p:spPr>
        <p:txBody>
          <a:bodyPr>
            <a:noAutofit/>
          </a:bodyPr>
          <a:lstStyle/>
          <a:p>
            <a:r>
              <a:rPr lang="en-US" sz="2000" dirty="0"/>
              <a:t>http://nsportal.ru/npo-spo/obrazovanie-i-pedagogika/library/2014/05/14/shkola-molodogo-pedagoga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1295400"/>
            <a:ext cx="6096000" cy="4267200"/>
          </a:xfrm>
        </p:spPr>
        <p:txBody>
          <a:bodyPr>
            <a:noAutofit/>
          </a:bodyPr>
          <a:lstStyle/>
          <a:p>
            <a:pPr lvl="0" algn="l" fontAlgn="t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молодому </a:t>
            </a:r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педагогу</a:t>
            </a:r>
            <a:b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Умей радоваться маленьким успехам своих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учеников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сопереживать их неудачам.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2. Ты очень близкий человек для своего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ученика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Постарайся, чтобы он был всегда открыт для тебя. Стань ему другом и наставником.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Не бойся признаться в своем незнании какого-нибудь вопроса. Будь вместе с ними в поиске.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4. Постарайся вселить в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ученика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веру в себя, в его успех. Тогда многие вершины для него станут преодолимыми. </a:t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1800" y="533400"/>
            <a:ext cx="5943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 Narrow" panose="020B0606020202030204" pitchFamily="34" charset="0"/>
              </a:rPr>
              <a:t>5. Не требуй на занятии "идеальной дисциплины". Не будь авторитарным. Помни, занятие - это частичка жизни ученика. Он не должен быть скованным и зажатым. Формируй в нем личность открытую, увлеченную, раскованную, способную творить, всесторонне развитую. </a:t>
            </a:r>
            <a:endParaRPr lang="ru-RU" sz="24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 Narrow" panose="020B060602020203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6. Стремись к тому, чтобы твои занятии не стали шаблонными, проведенными "по трафарету". Пусть на занятиях свершаются открытия, рождаются истины, покоряются вершины, продолжаются поиски. </a:t>
            </a:r>
            <a:br>
              <a:rPr lang="ru-RU" sz="2400" dirty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7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2800" y="838200"/>
            <a:ext cx="5715000" cy="5029200"/>
          </a:xfrm>
        </p:spPr>
        <p:txBody>
          <a:bodyPr>
            <a:noAutofit/>
          </a:bodyPr>
          <a:lstStyle/>
          <a:p>
            <a:pPr lvl="0" algn="l" fontAlgn="t"/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7.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Входи в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класс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улыбкой. При встрече загляни каждому в глаза, узнай его настроение и поддержи, если ему грустно. </a:t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8.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Неси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ученикам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добрую энергию и всегда помни, что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- это не сосуд, который необходимо наполнить, а факел, который надобно зажечь".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>9</a:t>
            </a:r>
            <a:r>
              <a:rPr lang="ru-RU" sz="2400" dirty="0" smtClean="0">
                <a:latin typeface="Arial Narrow" panose="020B0606020202030204" pitchFamily="34" charset="0"/>
              </a:rPr>
              <a:t>. </a:t>
            </a:r>
            <a:r>
              <a:rPr lang="ru-RU" sz="2400" dirty="0">
                <a:latin typeface="Arial Narrow" panose="020B0606020202030204" pitchFamily="34" charset="0"/>
              </a:rPr>
              <a:t>Помни, двойка очень вредна и для формирования характера. Найди возможным не увлекаться этой отметкой. Будь в поиске возможности найти путь преодоления постигшей неудачи. </a:t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0" y="28184"/>
            <a:ext cx="64008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 Narrow" panose="020B060602020203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10. </a:t>
            </a:r>
            <a:r>
              <a:rPr lang="ru-RU" sz="2400" dirty="0">
                <a:latin typeface="Arial Narrow" panose="020B0606020202030204" pitchFamily="34" charset="0"/>
              </a:rPr>
              <a:t>Помни, каждое твое занятие должно быть пусть маленьким, но шагом вперед</a:t>
            </a:r>
            <a:r>
              <a:rPr lang="ru-RU" sz="2400" dirty="0" smtClean="0">
                <a:latin typeface="Arial Narrow" panose="020B0606020202030204" pitchFamily="34" charset="0"/>
              </a:rPr>
              <a:t>,</a:t>
            </a:r>
          </a:p>
          <a:p>
            <a:pPr marL="0" indent="0">
              <a:buNone/>
            </a:pPr>
            <a:r>
              <a:rPr lang="ru-RU" sz="2400" dirty="0" smtClean="0">
                <a:latin typeface="Arial Narrow" panose="020B0606020202030204" pitchFamily="34" charset="0"/>
              </a:rPr>
              <a:t>к </a:t>
            </a:r>
            <a:r>
              <a:rPr lang="ru-RU" sz="2400" dirty="0">
                <a:latin typeface="Arial Narrow" panose="020B0606020202030204" pitchFamily="34" charset="0"/>
              </a:rPr>
              <a:t>узнаванию нового, неведомого</a:t>
            </a:r>
            <a:r>
              <a:rPr lang="ru-RU" sz="24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11.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Ученик всегда в обучении должен преодолевать трудность. Ибо только в трудности развиваются способности, необходимые для их преодоления. Умей определить "планку" трудности. Она не должна быть завышенной или заниженной. </a:t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12.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Учи своих учеников трудиться. Не ищи легкого пути в обучении. Но помни, как важно поддержать, ободрить, быть рядом в трудной ситуации. Чувствуй, где необходимы твое плечо, твои знания, твой опыт.</a:t>
            </a:r>
            <a:r>
              <a:rPr lang="ru-RU" sz="2400" dirty="0">
                <a:latin typeface="Arial Narrow" panose="020B060602020203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</a:rPr>
            </a:br>
            <a:r>
              <a:rPr lang="ru-RU" sz="2400" dirty="0">
                <a:latin typeface="Arial Narrow" panose="020B060602020203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6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990600"/>
            <a:ext cx="6248400" cy="5029200"/>
          </a:xfrm>
        </p:spPr>
        <p:txBody>
          <a:bodyPr>
            <a:noAutofit/>
          </a:bodyPr>
          <a:lstStyle/>
          <a:p>
            <a:pPr lvl="0" algn="l" fontAlgn="t"/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13.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Если из двух баллов думаешь, какой выбрать, - не сомневайся, поставь высший. Поверь в ребенка. Дай ему крылья. Дай ему надежду.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14.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Не скрывай от учеников  своих добрых чувств, но помни: среди них никогда не должно быть особого места для "любимчиков". Постарайся в каждом  увидеть предначертанное ему, открой его ему самому и развей в нем то скрытое, о чем он и не подозревает. </a:t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15.Помни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о том, что ученику  должно быть интересно на занятии. Только когда интересно, он становится внимательным. </a:t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6600" y="381000"/>
            <a:ext cx="5715000" cy="5638800"/>
          </a:xfrm>
        </p:spPr>
        <p:txBody>
          <a:bodyPr>
            <a:normAutofit/>
          </a:bodyPr>
          <a:lstStyle/>
          <a:p>
            <a:pPr lvl="0" algn="l" fontAlgn="t"/>
            <a:r>
              <a:rPr lang="ru-RU" sz="2400" dirty="0" smtClean="0">
                <a:latin typeface="Arial Narrow" panose="020B0606020202030204" pitchFamily="34" charset="0"/>
              </a:rPr>
              <a:t>16. </a:t>
            </a:r>
            <a:r>
              <a:rPr lang="ru-RU" sz="2400" dirty="0" smtClean="0">
                <a:latin typeface="Arial Narrow" panose="020B0606020202030204" pitchFamily="34" charset="0"/>
              </a:rPr>
              <a:t>Не бойся извиниться, если оказался неправ. Твой авторитет в глазах </a:t>
            </a:r>
            <a:r>
              <a:rPr lang="ru-RU" sz="2400" dirty="0" smtClean="0">
                <a:latin typeface="Arial Narrow" panose="020B0606020202030204" pitchFamily="34" charset="0"/>
              </a:rPr>
              <a:t>учеников</a:t>
            </a:r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r>
              <a:rPr lang="ru-RU" sz="2400" dirty="0" smtClean="0">
                <a:latin typeface="Arial Narrow" panose="020B0606020202030204" pitchFamily="34" charset="0"/>
              </a:rPr>
              <a:t>только повысится. Будь терпелив и к их ошибкам. 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>17. </a:t>
            </a:r>
            <a:r>
              <a:rPr lang="ru-RU" sz="2400" dirty="0" smtClean="0">
                <a:latin typeface="Arial Narrow" panose="020B0606020202030204" pitchFamily="34" charset="0"/>
              </a:rPr>
              <a:t>Живи со </a:t>
            </a:r>
            <a:r>
              <a:rPr lang="ru-RU" sz="2400" dirty="0" smtClean="0">
                <a:latin typeface="Arial Narrow" panose="020B0606020202030204" pitchFamily="34" charset="0"/>
              </a:rPr>
              <a:t>учениками полной </a:t>
            </a:r>
            <a:r>
              <a:rPr lang="ru-RU" sz="2400" dirty="0" smtClean="0">
                <a:latin typeface="Arial Narrow" panose="020B0606020202030204" pitchFamily="34" charset="0"/>
              </a:rPr>
              <a:t>жизнью. Радуйся и огорчайся вместе с ними. Увлекайся и удивляйся. Шути и наставляй. Учи быть нетерпеливыми ко лжи и насилию. Учи справедливости, упорству, правдивости. </a:t>
            </a:r>
            <a:br>
              <a:rPr lang="ru-RU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</a:rPr>
            </a:br>
            <a:endParaRPr lang="ru-RU" sz="2400" b="1" dirty="0">
              <a:latin typeface="Arial Narrow" panose="020B0606020202030204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304800"/>
            <a:ext cx="6400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18.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В общении с родителями своих </a:t>
            </a: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учеников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помни, что их дети - самое дорогое в жизни. Будь умен и тактичен. Находи нужные слова. Постарайся не обидеть и не унизить их достоинство. </a:t>
            </a:r>
            <a:endParaRPr lang="ru-RU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19.Каждая </a:t>
            </a: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>встреча с преподавателем для родителей должна стать полезной и результативной. Каждое собрание - вооружить их новыми знаниями из области педагогики, психологии, процесса обучения. </a:t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8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838200"/>
            <a:ext cx="67056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>
                <a:latin typeface="Arial Narrow" panose="020B0606020202030204" pitchFamily="34" charset="0"/>
              </a:rPr>
              <a:t>20</a:t>
            </a:r>
            <a:r>
              <a:rPr lang="ru-RU" sz="3000" dirty="0">
                <a:latin typeface="Arial Narrow" panose="020B0606020202030204" pitchFamily="34" charset="0"/>
              </a:rPr>
              <a:t>. </a:t>
            </a:r>
            <a:r>
              <a:rPr lang="ru-RU" sz="3000" b="1" u="sng" dirty="0">
                <a:latin typeface="Arial Narrow" panose="020B0606020202030204" pitchFamily="34" charset="0"/>
                <a:cs typeface="Tahoma" pitchFamily="34" charset="0"/>
              </a:rPr>
              <a:t>Не воспитывай </a:t>
            </a:r>
            <a:endParaRPr lang="ru-RU" sz="3000" b="1" u="sng" dirty="0" smtClean="0">
              <a:latin typeface="Arial Narrow" panose="020B0606020202030204" pitchFamily="34" charset="0"/>
              <a:cs typeface="Tahoma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>слишком </a:t>
            </a:r>
            <a:r>
              <a:rPr lang="ru-RU" sz="2200" b="1" dirty="0">
                <a:latin typeface="Arial Narrow" panose="020B0606020202030204" pitchFamily="34" charset="0"/>
                <a:cs typeface="Tahoma" pitchFamily="34" charset="0"/>
              </a:rPr>
              <a:t>самонадеянных - их будут избегать; </a:t>
            </a: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/>
            </a:r>
            <a:b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</a:b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>слишком </a:t>
            </a:r>
            <a:r>
              <a:rPr lang="ru-RU" sz="2200" b="1" dirty="0">
                <a:latin typeface="Arial Narrow" panose="020B0606020202030204" pitchFamily="34" charset="0"/>
                <a:cs typeface="Tahoma" pitchFamily="34" charset="0"/>
              </a:rPr>
              <a:t>скромных - их не будут уважать; </a:t>
            </a: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/>
            </a:r>
            <a:b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</a:b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>слишком болтливых - на них не будут обращать внимания; </a:t>
            </a:r>
            <a:b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</a:b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>слишком молчаливых - с ними не будут считаться; слишком суровых - от них отмахнутся; </a:t>
            </a:r>
            <a:b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</a:br>
            <a: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  <a:t>слишком добрых - их растопчут. </a:t>
            </a:r>
            <a:br>
              <a:rPr lang="ru-RU" sz="2200" b="1" dirty="0" smtClean="0">
                <a:latin typeface="Arial Narrow" panose="020B0606020202030204" pitchFamily="34" charset="0"/>
                <a:cs typeface="Tahoma" pitchFamily="34" charset="0"/>
              </a:rPr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6345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139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Tahoma</vt:lpstr>
      <vt:lpstr>Office Theme</vt:lpstr>
      <vt:lpstr>ШКОЛА  МОЛОДОГО  ПЕДАГОГА</vt:lpstr>
      <vt:lpstr>Рекомендации молодому педагогу  1. Умей радоваться маленьким успехам своих учеников и сопереживать их неудачам.   2. Ты очень близкий человек для своего ученика. Постарайся, чтобы он был всегда открыт для тебя. Стань ему другом и наставником.   3. Не бойся признаться в своем незнании какого-нибудь вопроса. Будь вместе с ними в поиске.   4. Постарайся вселить в ученика  веру в себя, в его успех. Тогда многие вершины для него станут преодолимыми.  </vt:lpstr>
      <vt:lpstr>Презентация PowerPoint</vt:lpstr>
      <vt:lpstr> 7. Входи в класс  с улыбкой. При встрече загляни каждому в глаза, узнай его настроение и поддержи, если ему грустно.   8. Неси ученикам  добрую энергию и всегда помни, что «ученик - это не сосуд, который необходимо наполнить, а факел, который надобно зажечь".   9. Помни, двойка очень вредна и для формирования характера. Найди возможным не увлекаться этой отметкой. Будь в поиске возможности найти путь преодоления постигшей неудачи.    </vt:lpstr>
      <vt:lpstr>Презентация PowerPoint</vt:lpstr>
      <vt:lpstr>  13. Если из двух баллов думаешь, какой выбрать, - не сомневайся, поставь высший. Поверь в ребенка. Дай ему крылья. Дай ему надежду.   14. Не скрывай от учеников  своих добрых чувств, но помни: среди них никогда не должно быть особого места для "любимчиков". Постарайся в каждом  увидеть предначертанное ему, открой его ему самому и развей в нем то скрытое, о чем он и не подозревает.   15.Помни о том, что ученику  должно быть интересно на занятии. Только когда интересно, он становится внимательным.    </vt:lpstr>
      <vt:lpstr>16. Не бойся извиниться, если оказался неправ. Твой авторитет в глазах учеников только повысится. Будь терпелив и к их ошибкам.   17. Живи со учениками полной жизнью. Радуйся и огорчайся вместе с ними. Увлекайся и удивляйся. Шути и наставляй. Учи быть нетерпеливыми ко лжи и насилию. Учи справедливости, упорству, правдивости.   </vt:lpstr>
      <vt:lpstr>Презентация PowerPoint</vt:lpstr>
      <vt:lpstr>Презентация PowerPoint</vt:lpstr>
      <vt:lpstr>Заповеди молодому педагогу   - Окунись в свою работу и тогда ничто не помешает тебе плодотворно работать.   - Будь приветливым – и будешь смелым.   - Не будь самонадеянным и сможешь стать лидером.   - Умей требовать и прощать.   - Верь в уникальные способности каждого обучающегося.    </vt:lpstr>
      <vt:lpstr>Презентация PowerPoint</vt:lpstr>
      <vt:lpstr>Советы опытных коллег молодому педагогу  1. Перед уроком проверьте все ли на месте, нет ли лишних предметов у доски, на столе, чисто ли в аудитории.  2. Рационально используйте каждую минуту урока.    3.Объясните ученикам цель, задачи, урока.   </vt:lpstr>
      <vt:lpstr>Презентация PowerPoint</vt:lpstr>
      <vt:lpstr>      7. На уроке каждый  обучающийся должен быть на виду, к каждому ищите индивидуальный подход. 8. Используйте все возможности для реализации принципов развивающего обучения.   9. Обращайте внимание на воспитательные аспекты урока: трудолюбие, бережливость, способности, дружелюбие.   10. Домашнее задание давайте дифференцированно, с подробным объяснением, до звонка. Не задерживайте обучающихся  после звонка.   </vt:lpstr>
      <vt:lpstr>Презентация PowerPoint</vt:lpstr>
      <vt:lpstr>http://nsportal.ru/npo-spo/obrazovanie-i-pedagogika/library/2014/05/14/shkola-molodogo-pedagoga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User</cp:lastModifiedBy>
  <cp:revision>26</cp:revision>
  <dcterms:created xsi:type="dcterms:W3CDTF">2013-10-20T14:43:13Z</dcterms:created>
  <dcterms:modified xsi:type="dcterms:W3CDTF">2016-08-14T13:23:24Z</dcterms:modified>
</cp:coreProperties>
</file>